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5"/>
  </p:handoutMasterIdLst>
  <p:sldIdLst>
    <p:sldId id="257" r:id="rId2"/>
    <p:sldId id="258" r:id="rId3"/>
    <p:sldId id="275" r:id="rId4"/>
    <p:sldId id="288" r:id="rId5"/>
    <p:sldId id="283" r:id="rId6"/>
    <p:sldId id="289" r:id="rId7"/>
    <p:sldId id="290" r:id="rId8"/>
    <p:sldId id="260" r:id="rId9"/>
    <p:sldId id="277" r:id="rId10"/>
    <p:sldId id="291" r:id="rId11"/>
    <p:sldId id="285" r:id="rId12"/>
    <p:sldId id="264" r:id="rId13"/>
    <p:sldId id="279" r:id="rId14"/>
    <p:sldId id="270" r:id="rId15"/>
    <p:sldId id="271" r:id="rId16"/>
    <p:sldId id="286" r:id="rId17"/>
    <p:sldId id="287" r:id="rId18"/>
    <p:sldId id="272" r:id="rId19"/>
    <p:sldId id="273" r:id="rId20"/>
    <p:sldId id="265" r:id="rId21"/>
    <p:sldId id="267" r:id="rId22"/>
    <p:sldId id="268" r:id="rId23"/>
    <p:sldId id="26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aHome" initials="O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20" y="168"/>
      </p:cViewPr>
      <p:guideLst>
        <p:guide orient="horz" pos="216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13659-E2AF-4871-B330-F6B09A1B7D14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EA783-32E3-4BF7-9BC3-B5BA1961AF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4299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426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502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106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4221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979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2244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062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7118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664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658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540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36EF4-24D8-8543-90AA-A76BF93DF5B0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4B7DC-3DA7-804C-9707-9BE367A0E8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3307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422" y="372172"/>
            <a:ext cx="8516038" cy="452814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/>
            </a:r>
            <a:br>
              <a:rPr lang="en-US" sz="4000" b="1" dirty="0" smtClean="0">
                <a:latin typeface="Cambria"/>
                <a:cs typeface="Cambria"/>
              </a:rPr>
            </a:br>
            <a:r>
              <a:rPr lang="en-US" sz="4000" b="1" dirty="0">
                <a:latin typeface="Cambria"/>
                <a:cs typeface="Cambria"/>
              </a:rPr>
              <a:t/>
            </a:r>
            <a:br>
              <a:rPr lang="en-US" sz="4000" b="1" dirty="0">
                <a:latin typeface="Cambria"/>
                <a:cs typeface="Cambria"/>
              </a:rPr>
            </a:br>
            <a:r>
              <a:rPr lang="en-US" sz="4000" b="1" dirty="0" smtClean="0">
                <a:latin typeface="Cambria"/>
                <a:cs typeface="Cambria"/>
              </a:rPr>
              <a:t>The role of epidemiology in disaster response policy development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422" y="4424418"/>
            <a:ext cx="8516038" cy="143435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Lorna E. Thorpe, PhD, </a:t>
            </a:r>
            <a:r>
              <a:rPr lang="en-US" sz="2000" dirty="0" err="1" smtClean="0">
                <a:latin typeface="Cambria"/>
                <a:cs typeface="Cambria"/>
              </a:rPr>
              <a:t>Shervin</a:t>
            </a:r>
            <a:r>
              <a:rPr lang="en-US" sz="2000" dirty="0" smtClean="0">
                <a:latin typeface="Cambria"/>
                <a:cs typeface="Cambria"/>
              </a:rPr>
              <a:t> </a:t>
            </a:r>
            <a:r>
              <a:rPr lang="en-US" sz="2000" dirty="0" err="1" smtClean="0">
                <a:latin typeface="Cambria"/>
                <a:cs typeface="Cambria"/>
              </a:rPr>
              <a:t>Assari</a:t>
            </a:r>
            <a:r>
              <a:rPr lang="en-US" sz="2000" dirty="0" smtClean="0">
                <a:latin typeface="Cambria"/>
                <a:cs typeface="Cambria"/>
              </a:rPr>
              <a:t>, MD, Stephen </a:t>
            </a:r>
            <a:r>
              <a:rPr lang="en-US" sz="2000" dirty="0" err="1" smtClean="0">
                <a:latin typeface="Cambria"/>
                <a:cs typeface="Cambria"/>
              </a:rPr>
              <a:t>Deppen</a:t>
            </a:r>
            <a:r>
              <a:rPr lang="en-US" sz="2000" dirty="0" smtClean="0">
                <a:latin typeface="Cambria"/>
                <a:cs typeface="Cambria"/>
              </a:rPr>
              <a:t>, PhD, Sherry </a:t>
            </a:r>
            <a:r>
              <a:rPr lang="en-US" sz="2000" dirty="0" err="1" smtClean="0">
                <a:latin typeface="Cambria"/>
                <a:cs typeface="Cambria"/>
              </a:rPr>
              <a:t>Glied</a:t>
            </a:r>
            <a:r>
              <a:rPr lang="en-US" sz="2000" dirty="0" smtClean="0">
                <a:latin typeface="Cambria"/>
                <a:cs typeface="Cambria"/>
              </a:rPr>
              <a:t>, PhD, Nicole Lurie, MD, MSPH, Matthew P. </a:t>
            </a:r>
            <a:r>
              <a:rPr lang="en-US" sz="2000" dirty="0" err="1" smtClean="0">
                <a:latin typeface="Cambria"/>
                <a:cs typeface="Cambria"/>
              </a:rPr>
              <a:t>Mauer</a:t>
            </a:r>
            <a:r>
              <a:rPr lang="en-US" sz="2000" dirty="0" smtClean="0">
                <a:latin typeface="Cambria"/>
                <a:cs typeface="Cambria"/>
              </a:rPr>
              <a:t>, DO MPH, Vickie M. Mays, PhD, MSPH, Edward </a:t>
            </a:r>
            <a:r>
              <a:rPr lang="en-US" sz="2000" dirty="0" err="1" smtClean="0">
                <a:latin typeface="Cambria"/>
                <a:cs typeface="Cambria"/>
              </a:rPr>
              <a:t>Trapido</a:t>
            </a:r>
            <a:r>
              <a:rPr lang="en-US" sz="2000" dirty="0" smtClean="0">
                <a:latin typeface="Cambria"/>
                <a:cs typeface="Cambria"/>
              </a:rPr>
              <a:t>, ScD FACE</a:t>
            </a:r>
          </a:p>
          <a:p>
            <a:endParaRPr lang="en-US" sz="2000" dirty="0">
              <a:latin typeface="Cambria"/>
              <a:cs typeface="Cambria"/>
            </a:endParaRPr>
          </a:p>
          <a:p>
            <a:r>
              <a:rPr lang="en-US" sz="2000" i="1" dirty="0" smtClean="0">
                <a:latin typeface="Cambria"/>
                <a:cs typeface="Cambria"/>
              </a:rPr>
              <a:t>Annals of Epidemiology </a:t>
            </a:r>
            <a:r>
              <a:rPr lang="en-US" sz="2000" dirty="0" smtClean="0">
                <a:latin typeface="Cambria"/>
                <a:cs typeface="Cambria"/>
              </a:rPr>
              <a:t>(2014) </a:t>
            </a:r>
          </a:p>
          <a:p>
            <a:r>
              <a:rPr lang="en-US" sz="2000" dirty="0" smtClean="0">
                <a:latin typeface="Cambria"/>
                <a:cs typeface="Cambria"/>
              </a:rPr>
              <a:t>DOI: http://</a:t>
            </a:r>
            <a:r>
              <a:rPr lang="en-US" sz="2000" dirty="0" err="1" smtClean="0">
                <a:latin typeface="Cambria"/>
                <a:cs typeface="Cambria"/>
              </a:rPr>
              <a:t>dx.doi.org</a:t>
            </a:r>
            <a:r>
              <a:rPr lang="en-US" sz="2000" dirty="0" smtClean="0">
                <a:latin typeface="Cambria"/>
                <a:cs typeface="Cambria"/>
              </a:rPr>
              <a:t>/10.1016/j.annepidem.2014.03.005</a:t>
            </a:r>
            <a:endParaRPr lang="en-US" sz="2000" dirty="0">
              <a:latin typeface="Cambria"/>
              <a:cs typeface="Cambria"/>
            </a:endParaRPr>
          </a:p>
        </p:txBody>
      </p:sp>
      <p:pic>
        <p:nvPicPr>
          <p:cNvPr id="26628" name="Picture 4" descr="New York, N.Y., September 17, 2001 -- FEMA Urban Search and Rescue teams work to clear rubble and search for survivors at the World Trade Center. Photo by Andrea Booher/ FEMA News Ph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1" y="0"/>
            <a:ext cx="3505200" cy="196824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8050" y="0"/>
            <a:ext cx="2190750" cy="19682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3476625" cy="196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7169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336"/>
            <a:ext cx="8229600" cy="630857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Cambria"/>
                <a:cs typeface="Cambria"/>
              </a:rPr>
              <a:t>Mental Health Effects</a:t>
            </a:r>
            <a:endParaRPr lang="en-US" sz="48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473162"/>
            <a:ext cx="8229600" cy="2633452"/>
          </a:xfrm>
        </p:spPr>
        <p:txBody>
          <a:bodyPr>
            <a:noAutofit/>
          </a:bodyPr>
          <a:lstStyle/>
          <a:p>
            <a:r>
              <a:rPr lang="en-US" sz="2600" dirty="0">
                <a:latin typeface="Cambria" panose="02040503050406030204" pitchFamily="18" charset="0"/>
              </a:rPr>
              <a:t>Epidemiologic studies </a:t>
            </a:r>
            <a:r>
              <a:rPr lang="en-US" sz="2600" dirty="0" smtClean="0">
                <a:latin typeface="Cambria" panose="02040503050406030204" pitchFamily="18" charset="0"/>
              </a:rPr>
              <a:t>played </a:t>
            </a:r>
            <a:r>
              <a:rPr lang="en-US" sz="2600" dirty="0">
                <a:latin typeface="Cambria" panose="02040503050406030204" pitchFamily="18" charset="0"/>
              </a:rPr>
              <a:t>a key role </a:t>
            </a:r>
            <a:r>
              <a:rPr lang="en-US" sz="2600" dirty="0" smtClean="0">
                <a:latin typeface="Cambria" panose="02040503050406030204" pitchFamily="18" charset="0"/>
              </a:rPr>
              <a:t>in: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 panose="02040503050406030204" pitchFamily="18" charset="0"/>
              </a:rPr>
              <a:t>Determining burden </a:t>
            </a:r>
            <a:r>
              <a:rPr lang="en-US" sz="2200" dirty="0">
                <a:latin typeface="Cambria" panose="02040503050406030204" pitchFamily="18" charset="0"/>
              </a:rPr>
              <a:t>of acute and persistent mental </a:t>
            </a:r>
            <a:r>
              <a:rPr lang="en-US" sz="2200" dirty="0" smtClean="0">
                <a:latin typeface="Cambria" panose="02040503050406030204" pitchFamily="18" charset="0"/>
              </a:rPr>
              <a:t>trauma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 panose="02040503050406030204" pitchFamily="18" charset="0"/>
              </a:rPr>
              <a:t>Identifying groups </a:t>
            </a:r>
            <a:r>
              <a:rPr lang="en-US" sz="2200" dirty="0">
                <a:latin typeface="Cambria" panose="02040503050406030204" pitchFamily="18" charset="0"/>
              </a:rPr>
              <a:t>at elevated </a:t>
            </a:r>
            <a:r>
              <a:rPr lang="en-US" sz="2200" dirty="0" smtClean="0">
                <a:latin typeface="Cambria" panose="02040503050406030204" pitchFamily="18" charset="0"/>
              </a:rPr>
              <a:t>risk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 panose="02040503050406030204" pitchFamily="18" charset="0"/>
              </a:rPr>
              <a:t>Determining </a:t>
            </a:r>
            <a:r>
              <a:rPr lang="en-US" sz="2200" dirty="0">
                <a:latin typeface="Cambria" panose="02040503050406030204" pitchFamily="18" charset="0"/>
              </a:rPr>
              <a:t>the extent to which traumatized individuals </a:t>
            </a:r>
            <a:r>
              <a:rPr lang="en-US" sz="2200" dirty="0" smtClean="0">
                <a:latin typeface="Cambria" panose="02040503050406030204" pitchFamily="18" charset="0"/>
              </a:rPr>
              <a:t>were receiving appropriate mental </a:t>
            </a:r>
            <a:r>
              <a:rPr lang="en-US" sz="2200" dirty="0">
                <a:latin typeface="Cambria" panose="02040503050406030204" pitchFamily="18" charset="0"/>
              </a:rPr>
              <a:t>health </a:t>
            </a:r>
            <a:r>
              <a:rPr lang="en-US" sz="2200" dirty="0" smtClean="0">
                <a:latin typeface="Cambria" panose="02040503050406030204" pitchFamily="18" charset="0"/>
              </a:rPr>
              <a:t>care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 panose="02040503050406030204" pitchFamily="18" charset="0"/>
              </a:rPr>
              <a:t>Understanding impacts </a:t>
            </a:r>
            <a:r>
              <a:rPr lang="en-US" sz="2200" dirty="0">
                <a:latin typeface="Cambria" panose="02040503050406030204" pitchFamily="18" charset="0"/>
              </a:rPr>
              <a:t>of co-occurring </a:t>
            </a:r>
            <a:r>
              <a:rPr lang="en-US" sz="2200" dirty="0" smtClean="0">
                <a:latin typeface="Cambria" panose="02040503050406030204" pitchFamily="18" charset="0"/>
              </a:rPr>
              <a:t>conditions</a:t>
            </a:r>
          </a:p>
          <a:p>
            <a:pPr lvl="1"/>
            <a:endParaRPr lang="en-US" sz="1000" dirty="0" smtClean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2948" y="4106614"/>
            <a:ext cx="2519905" cy="23799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1500" y="4056340"/>
            <a:ext cx="588645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latin typeface="Cambria" panose="02040503050406030204" pitchFamily="18" charset="0"/>
                <a:cs typeface="Cambria"/>
              </a:rPr>
              <a:t>Cohort studies used standardized screening tools to measure rates of Post-Traumatic Stress Disorder (PTSD), possible depression and </a:t>
            </a:r>
            <a:r>
              <a:rPr lang="en-US" sz="2600" dirty="0" smtClean="0">
                <a:latin typeface="Cambria" panose="02040503050406030204" pitchFamily="18" charset="0"/>
                <a:cs typeface="Cambria"/>
              </a:rPr>
              <a:t>anxiety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65153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336"/>
            <a:ext cx="8229600" cy="630857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Mental Health </a:t>
            </a:r>
            <a:br>
              <a:rPr lang="en-US" sz="4000" b="1" dirty="0" smtClean="0">
                <a:latin typeface="Cambria"/>
                <a:cs typeface="Cambria"/>
              </a:rPr>
            </a:br>
            <a:r>
              <a:rPr lang="en-US" sz="4000" b="1" i="1" dirty="0" smtClean="0">
                <a:latin typeface="Cambria"/>
                <a:cs typeface="Cambria"/>
              </a:rPr>
              <a:t>Impacts and Policy</a:t>
            </a:r>
            <a:endParaRPr lang="en-US" sz="4000" b="1" i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899" y="1254087"/>
            <a:ext cx="8591551" cy="5013364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Key findings supported the mounting of a large array of mental health programs: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Estimated PTSD prevalence rates among directly affected groups ranged from 12-23% in first 5-7 post-event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latin typeface="Cambria"/>
                <a:cs typeface="Cambria"/>
              </a:rPr>
              <a:t>Symptom severity was </a:t>
            </a:r>
            <a:r>
              <a:rPr lang="en-US" sz="2200" dirty="0" smtClean="0">
                <a:latin typeface="Cambria"/>
                <a:cs typeface="Cambria"/>
              </a:rPr>
              <a:t>worst </a:t>
            </a:r>
            <a:r>
              <a:rPr lang="en-US" sz="2200" dirty="0">
                <a:latin typeface="Cambria"/>
                <a:cs typeface="Cambria"/>
              </a:rPr>
              <a:t>for those closer in </a:t>
            </a:r>
            <a:r>
              <a:rPr lang="en-US" sz="2200" dirty="0" smtClean="0">
                <a:latin typeface="Cambria"/>
                <a:cs typeface="Cambria"/>
              </a:rPr>
              <a:t>proximity </a:t>
            </a:r>
            <a:r>
              <a:rPr lang="en-US" sz="2200" dirty="0">
                <a:latin typeface="Cambria"/>
                <a:cs typeface="Cambria"/>
              </a:rPr>
              <a:t>to </a:t>
            </a:r>
            <a:r>
              <a:rPr lang="en-US" sz="2200" dirty="0" smtClean="0">
                <a:latin typeface="Cambria"/>
                <a:cs typeface="Cambria"/>
              </a:rPr>
              <a:t>towers </a:t>
            </a:r>
            <a:r>
              <a:rPr lang="en-US" sz="2200" dirty="0">
                <a:latin typeface="Cambria"/>
                <a:cs typeface="Cambria"/>
              </a:rPr>
              <a:t>and those who lost a relative or property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Type of job held during the WTC attacks influenced risk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latin typeface="Cambria"/>
                <a:cs typeface="Cambria"/>
              </a:rPr>
              <a:t>Only </a:t>
            </a:r>
            <a:r>
              <a:rPr lang="en-US" sz="2200" dirty="0" smtClean="0">
                <a:latin typeface="Cambria"/>
                <a:cs typeface="Cambria"/>
              </a:rPr>
              <a:t>1/3 of </a:t>
            </a:r>
            <a:r>
              <a:rPr lang="en-US" sz="2200" dirty="0">
                <a:latin typeface="Cambria"/>
                <a:cs typeface="Cambria"/>
              </a:rPr>
              <a:t>residents with </a:t>
            </a:r>
            <a:r>
              <a:rPr lang="en-US" sz="2200" dirty="0" smtClean="0">
                <a:latin typeface="Cambria"/>
                <a:cs typeface="Cambria"/>
              </a:rPr>
              <a:t>PTSD </a:t>
            </a:r>
            <a:r>
              <a:rPr lang="en-US" sz="2200" dirty="0">
                <a:latin typeface="Cambria"/>
                <a:cs typeface="Cambria"/>
              </a:rPr>
              <a:t>or depression sought help from </a:t>
            </a:r>
            <a:r>
              <a:rPr lang="en-US" sz="2200" dirty="0" smtClean="0">
                <a:latin typeface="Cambria"/>
                <a:cs typeface="Cambria"/>
              </a:rPr>
              <a:t>a mental </a:t>
            </a:r>
            <a:r>
              <a:rPr lang="en-US" sz="2200" dirty="0">
                <a:latin typeface="Cambria"/>
                <a:cs typeface="Cambria"/>
              </a:rPr>
              <a:t>health professional </a:t>
            </a:r>
            <a:r>
              <a:rPr lang="en-US" sz="2200" dirty="0" smtClean="0">
                <a:latin typeface="Cambria"/>
                <a:cs typeface="Cambria"/>
              </a:rPr>
              <a:t>6 </a:t>
            </a:r>
            <a:r>
              <a:rPr lang="en-US" sz="2200" dirty="0">
                <a:latin typeface="Cambria"/>
                <a:cs typeface="Cambria"/>
              </a:rPr>
              <a:t>months after </a:t>
            </a:r>
            <a:r>
              <a:rPr lang="en-US" sz="2200" dirty="0" smtClean="0">
                <a:latin typeface="Cambria"/>
                <a:cs typeface="Cambria"/>
              </a:rPr>
              <a:t>the attack</a:t>
            </a:r>
          </a:p>
          <a:p>
            <a:pPr lvl="1"/>
            <a:endParaRPr lang="en-US" sz="800" dirty="0" smtClean="0">
              <a:latin typeface="Cambria"/>
              <a:cs typeface="Cambria"/>
            </a:endParaRPr>
          </a:p>
          <a:p>
            <a:r>
              <a:rPr lang="en-US" sz="2600" dirty="0" err="1">
                <a:latin typeface="Cambria"/>
                <a:cs typeface="Cambria"/>
              </a:rPr>
              <a:t>Methodologic</a:t>
            </a:r>
            <a:r>
              <a:rPr lang="en-US" sz="2600" dirty="0">
                <a:latin typeface="Cambria"/>
                <a:cs typeface="Cambria"/>
              </a:rPr>
              <a:t> </a:t>
            </a:r>
            <a:r>
              <a:rPr lang="en-US" sz="2600" dirty="0" smtClean="0">
                <a:latin typeface="Cambria"/>
                <a:cs typeface="Cambria"/>
              </a:rPr>
              <a:t>challenges/gaps</a:t>
            </a:r>
          </a:p>
          <a:p>
            <a:endParaRPr lang="en-US" sz="400" dirty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Similar to limitations and gaps in physical health research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New challenges posed in assessing mental health impacts on distal populations</a:t>
            </a:r>
            <a:endParaRPr lang="en-US" sz="22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1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61" y="490662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Long-Term Health Effects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869270"/>
            <a:ext cx="8610601" cy="5198280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Due to long latency of most cancers, era for incident cancers has only recently begun; studies linking cohorts to cancer registries are now being published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r>
              <a:rPr lang="en-US" sz="2600" dirty="0" smtClean="0">
                <a:latin typeface="Cambria"/>
                <a:cs typeface="Cambria"/>
              </a:rPr>
              <a:t>Findings have been difficult to interpret due to potential detection biases: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One study found a non-significant increase in all cancer incidence in WTC exposed firefighters;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Another study found no increase in cancer standardized mortality ratio (SMRS) compared to the general population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latin typeface="Cambria"/>
                <a:cs typeface="Cambria"/>
              </a:rPr>
              <a:t>A 2012 study </a:t>
            </a:r>
            <a:r>
              <a:rPr lang="en-US" sz="2200" dirty="0" smtClean="0">
                <a:latin typeface="Cambria"/>
                <a:cs typeface="Cambria"/>
              </a:rPr>
              <a:t>identified </a:t>
            </a:r>
            <a:r>
              <a:rPr lang="en-US" sz="2200" dirty="0">
                <a:latin typeface="Cambria"/>
                <a:cs typeface="Cambria"/>
              </a:rPr>
              <a:t>significant increases in prostate cancer, thyroid cancer, and multiple </a:t>
            </a:r>
            <a:r>
              <a:rPr lang="en-US" sz="2200" dirty="0" smtClean="0">
                <a:latin typeface="Cambria"/>
                <a:cs typeface="Cambria"/>
              </a:rPr>
              <a:t>myeloma in workers</a:t>
            </a:r>
          </a:p>
          <a:p>
            <a:pPr lvl="1"/>
            <a:endParaRPr lang="en-US" sz="2200" dirty="0" smtClean="0">
              <a:latin typeface="Cambria"/>
              <a:cs typeface="Cambria"/>
            </a:endParaRPr>
          </a:p>
        </p:txBody>
      </p:sp>
      <p:pic>
        <p:nvPicPr>
          <p:cNvPr id="21506" name="Picture 2" descr="fire fighter in front of tru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762125" cy="1781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1533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Long-Term Health </a:t>
            </a:r>
            <a:br>
              <a:rPr lang="en-US" b="1" dirty="0" smtClean="0">
                <a:latin typeface="Cambria"/>
                <a:cs typeface="Cambria"/>
              </a:rPr>
            </a:br>
            <a:r>
              <a:rPr lang="en-US" b="1" i="1" dirty="0" smtClean="0">
                <a:latin typeface="Cambria"/>
                <a:cs typeface="Cambria"/>
              </a:rPr>
              <a:t>Impacts and Policy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01050" cy="4525963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In 2012, the federal government amended the James </a:t>
            </a:r>
            <a:r>
              <a:rPr lang="en-US" sz="2600" dirty="0" err="1" smtClean="0">
                <a:latin typeface="Cambria"/>
                <a:cs typeface="Cambria"/>
              </a:rPr>
              <a:t>Zadroga</a:t>
            </a:r>
            <a:r>
              <a:rPr lang="en-US" sz="2600" dirty="0" smtClean="0">
                <a:latin typeface="Cambria"/>
                <a:cs typeface="Cambria"/>
              </a:rPr>
              <a:t> 9/11 Health and Compensation Act of 2010 to fund medical coverage for some cancers</a:t>
            </a:r>
          </a:p>
          <a:p>
            <a:endParaRPr lang="en-US" sz="900" dirty="0" smtClean="0">
              <a:latin typeface="Cambria"/>
              <a:cs typeface="Cambria"/>
            </a:endParaRPr>
          </a:p>
          <a:p>
            <a:r>
              <a:rPr lang="en-US" sz="2600" dirty="0" smtClean="0">
                <a:latin typeface="Cambria"/>
                <a:cs typeface="Cambria"/>
              </a:rPr>
              <a:t>A CDC NIOSH report led DHHS to modify a “List of WTC-Related Health Conditions” to include more than 50 malignant neoplasms 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endParaRPr lang="en-US" sz="400" dirty="0">
              <a:latin typeface="Cambria"/>
              <a:cs typeface="Cambria"/>
            </a:endParaRPr>
          </a:p>
          <a:p>
            <a:r>
              <a:rPr lang="en-US" sz="2600" dirty="0" err="1">
                <a:latin typeface="Cambria"/>
                <a:cs typeface="Cambria"/>
              </a:rPr>
              <a:t>Methodologic</a:t>
            </a:r>
            <a:r>
              <a:rPr lang="en-US" sz="2600" dirty="0">
                <a:latin typeface="Cambria"/>
                <a:cs typeface="Cambria"/>
              </a:rPr>
              <a:t> </a:t>
            </a:r>
            <a:r>
              <a:rPr lang="en-US" sz="2600" dirty="0" smtClean="0">
                <a:latin typeface="Cambria"/>
                <a:cs typeface="Cambria"/>
              </a:rPr>
              <a:t>challenges/gaps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Limited epidemiologic evidence linking </a:t>
            </a:r>
          </a:p>
          <a:p>
            <a:pPr marL="457200" lvl="1" indent="0">
              <a:buNone/>
            </a:pPr>
            <a:r>
              <a:rPr lang="en-US" sz="2200" dirty="0">
                <a:latin typeface="Cambria"/>
                <a:cs typeface="Cambria"/>
              </a:rPr>
              <a:t> </a:t>
            </a:r>
            <a:r>
              <a:rPr lang="en-US" sz="2200" dirty="0" smtClean="0">
                <a:latin typeface="Cambria"/>
                <a:cs typeface="Cambria"/>
              </a:rPr>
              <a:t>    WTC exposure to covered cancers, </a:t>
            </a:r>
          </a:p>
          <a:p>
            <a:pPr marL="457200" lvl="1" indent="0">
              <a:buNone/>
            </a:pPr>
            <a:r>
              <a:rPr lang="en-US" sz="2200" dirty="0">
                <a:latin typeface="Cambria"/>
                <a:cs typeface="Cambria"/>
              </a:rPr>
              <a:t> </a:t>
            </a:r>
            <a:r>
              <a:rPr lang="en-US" sz="2200" dirty="0" smtClean="0">
                <a:latin typeface="Cambria"/>
                <a:cs typeface="Cambria"/>
              </a:rPr>
              <a:t>     based more on plausibility </a:t>
            </a:r>
            <a:endParaRPr lang="en-US" sz="2200" dirty="0">
              <a:latin typeface="Cambria"/>
              <a:cs typeface="Cambria"/>
            </a:endParaRPr>
          </a:p>
          <a:p>
            <a:endParaRPr lang="en-US" sz="2600" dirty="0" smtClean="0">
              <a:latin typeface="Cambria"/>
              <a:cs typeface="Cambria"/>
            </a:endParaRPr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0250" y="5205413"/>
            <a:ext cx="3048000" cy="134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670"/>
            <a:ext cx="9144000" cy="1045575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Cambria"/>
                <a:cs typeface="Cambria"/>
              </a:rPr>
              <a:t>DHHS modified list of WTC-Related Health Conditions includes more than 50 malignant </a:t>
            </a:r>
            <a:r>
              <a:rPr lang="en-US" sz="1800" b="1" dirty="0" err="1" smtClean="0">
                <a:latin typeface="Cambria"/>
                <a:cs typeface="Cambria"/>
              </a:rPr>
              <a:t>neoplasms</a:t>
            </a:r>
            <a:r>
              <a:rPr lang="en-US" sz="1800" b="1" dirty="0" smtClean="0">
                <a:latin typeface="Cambria"/>
                <a:cs typeface="Cambria"/>
              </a:rPr>
              <a:t>. No cancers associated with 9/11 exposure were based on Method 1.</a:t>
            </a:r>
            <a:endParaRPr lang="en-US" sz="1800" b="1" dirty="0">
              <a:latin typeface="Cambria"/>
              <a:cs typeface="Cambria"/>
            </a:endParaRPr>
          </a:p>
        </p:txBody>
      </p:sp>
      <p:pic>
        <p:nvPicPr>
          <p:cNvPr id="4" name="Picture 3" descr="method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136382"/>
            <a:ext cx="8229600" cy="565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4182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670"/>
            <a:ext cx="9144000" cy="1045575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Cambria"/>
                <a:cs typeface="Cambria"/>
              </a:rPr>
              <a:t>DHHS modified List of WTC-Related Health Conditions--II</a:t>
            </a:r>
            <a:endParaRPr lang="en-US" sz="1800" b="1" dirty="0">
              <a:latin typeface="Cambria"/>
              <a:cs typeface="Cambria"/>
            </a:endParaRPr>
          </a:p>
        </p:txBody>
      </p:sp>
      <p:pic>
        <p:nvPicPr>
          <p:cNvPr id="3" name="Picture 2" descr="method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524" y="1086245"/>
            <a:ext cx="7986902" cy="577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41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4904"/>
            <a:ext cx="9143999" cy="76752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Unmet Health </a:t>
            </a:r>
            <a:r>
              <a:rPr lang="en-US" sz="4000" b="1" dirty="0">
                <a:latin typeface="Cambria"/>
                <a:cs typeface="Cambria"/>
              </a:rPr>
              <a:t>N</a:t>
            </a:r>
            <a:r>
              <a:rPr lang="en-US" sz="4000" b="1" dirty="0" smtClean="0">
                <a:latin typeface="Cambria"/>
                <a:cs typeface="Cambria"/>
              </a:rPr>
              <a:t>eeds, Disability, </a:t>
            </a:r>
            <a:br>
              <a:rPr lang="en-US" sz="4000" b="1" dirty="0" smtClean="0">
                <a:latin typeface="Cambria"/>
                <a:cs typeface="Cambria"/>
              </a:rPr>
            </a:br>
            <a:r>
              <a:rPr lang="en-US" sz="4000" b="1" dirty="0" smtClean="0">
                <a:latin typeface="Cambria"/>
                <a:cs typeface="Cambria"/>
              </a:rPr>
              <a:t>and Compensation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6" y="1313064"/>
            <a:ext cx="8696324" cy="554493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Existing funding mechanisms such as private and public health insurance, disability, and workers’ compensation programs provided some financial protection for survivors for: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>
                <a:latin typeface="Cambria"/>
                <a:cs typeface="Cambria"/>
              </a:rPr>
              <a:t>Direct costs of medical treatment, and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>
                <a:latin typeface="Cambria"/>
                <a:cs typeface="Cambria"/>
              </a:rPr>
              <a:t>Indirect costs associated with losses of earnings or related financial damages</a:t>
            </a:r>
          </a:p>
          <a:p>
            <a:r>
              <a:rPr lang="en-US" sz="2400" dirty="0" smtClean="0">
                <a:latin typeface="Cambria"/>
                <a:cs typeface="Cambria"/>
              </a:rPr>
              <a:t>Epidemiologic studies inform the need for additional health services and disability income funding by: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/>
                <a:cs typeface="Cambria"/>
              </a:rPr>
              <a:t>Estimating how many people had or would likely become ill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/>
                <a:cs typeface="Cambria"/>
              </a:rPr>
              <a:t>Measuring  unmet health needs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mbria"/>
                <a:cs typeface="Cambria"/>
              </a:rPr>
              <a:t>Determining causal links between exposures and health outcomes to support disability and compensation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586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Unmet Health Needs</a:t>
            </a:r>
            <a:br>
              <a:rPr lang="en-US" b="1" dirty="0" smtClean="0">
                <a:latin typeface="Cambria"/>
                <a:cs typeface="Cambria"/>
              </a:rPr>
            </a:br>
            <a:r>
              <a:rPr lang="en-US" b="1" dirty="0" smtClean="0">
                <a:latin typeface="Cambria"/>
                <a:cs typeface="Cambria"/>
              </a:rPr>
              <a:t>Impacts and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6" y="1457325"/>
            <a:ext cx="6696074" cy="452596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New sources of disaster-specific funding were established following the WTC attacks</a:t>
            </a:r>
          </a:p>
          <a:p>
            <a:endParaRPr lang="en-US" sz="8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</a:rPr>
              <a:t>No-fault Victim Compensation Fund (VCF)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</a:rPr>
              <a:t>Project Liberty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</a:rPr>
              <a:t>Captive insurance company to pay claims against city for losses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</a:rPr>
              <a:t>Zadroga 9/11 Health and Compensation Act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r>
              <a:rPr lang="en-US" sz="2600" dirty="0" smtClean="0">
                <a:latin typeface="Cambria"/>
                <a:cs typeface="Cambria"/>
              </a:rPr>
              <a:t>Methodologic challenges/gaps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Few early studies focused on measuring unmet health needs and gaps in coverage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No efforts to measure costs that affected people were incurring </a:t>
            </a:r>
            <a:endParaRPr lang="en-US" sz="2200" dirty="0">
              <a:latin typeface="Cambria"/>
              <a:cs typeface="Cambria"/>
            </a:endParaRPr>
          </a:p>
          <a:p>
            <a:endParaRPr lang="en-US" sz="400" dirty="0">
              <a:latin typeface="Cambria"/>
              <a:cs typeface="Cambria"/>
            </a:endParaRPr>
          </a:p>
          <a:p>
            <a:endParaRPr lang="en-US" sz="2400" dirty="0"/>
          </a:p>
        </p:txBody>
      </p:sp>
      <p:pic>
        <p:nvPicPr>
          <p:cNvPr id="3074" name="Picture 2" descr="http://www.osaunion.org/member/WTCEHCofficewor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9773" y="2343150"/>
            <a:ext cx="2174676" cy="2676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1803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9830"/>
            <a:ext cx="9144000" cy="1045575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Cambria"/>
                <a:cs typeface="Cambria"/>
              </a:rPr>
              <a:t>Existing funding mechanisms to compensate people for treatment/consequences of 9/11-related health-related conditions: 2001-2012</a:t>
            </a:r>
            <a:endParaRPr lang="en-US" sz="2400" b="1" dirty="0">
              <a:latin typeface="Cambria"/>
              <a:cs typeface="Cambria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01483450"/>
              </p:ext>
            </p:extLst>
          </p:nvPr>
        </p:nvGraphicFramePr>
        <p:xfrm>
          <a:off x="368163" y="1538085"/>
          <a:ext cx="8417035" cy="4805248"/>
        </p:xfrm>
        <a:graphic>
          <a:graphicData uri="http://schemas.openxmlformats.org/presentationml/2006/ole">
            <p:oleObj spid="_x0000_s2068" name="Document" r:id="rId3" imgW="6806949" imgH="38860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1013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51"/>
            <a:ext cx="9144000" cy="762918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latin typeface="Cambria"/>
                <a:cs typeface="Cambria"/>
              </a:rPr>
              <a:t>Newly-created funding mechanisms to compensate people for treatment/ consequences of 9/11-related health-related conditions: 2001-2012</a:t>
            </a:r>
            <a:endParaRPr lang="en-US" sz="2000" b="1" dirty="0">
              <a:latin typeface="Cambria"/>
              <a:cs typeface="Cambria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01949797"/>
              </p:ext>
            </p:extLst>
          </p:nvPr>
        </p:nvGraphicFramePr>
        <p:xfrm>
          <a:off x="295739" y="887149"/>
          <a:ext cx="8419873" cy="6040431"/>
        </p:xfrm>
        <a:graphic>
          <a:graphicData uri="http://schemas.openxmlformats.org/presentationml/2006/ole">
            <p:oleObj spid="_x0000_s1043" name="Document" r:id="rId3" imgW="6527560" imgH="5651292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637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44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Introduction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4906"/>
            <a:ext cx="8229600" cy="551394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Following most disasters, policies are needed to address physical and mental health consequences and mitigate health impacts of future disasters</a:t>
            </a:r>
          </a:p>
          <a:p>
            <a:endParaRPr lang="en-US" sz="1000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Epidemiologic studies play a critical role in characterizing affected people, quantifying health outcomes, and substantiating causal links</a:t>
            </a:r>
          </a:p>
          <a:p>
            <a:endParaRPr lang="en-US" sz="1000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A major challenge is to improve the dissemination of high quality evidence on the burden and causes of health outcomes to inform policymakers </a:t>
            </a:r>
          </a:p>
        </p:txBody>
      </p:sp>
    </p:spTree>
    <p:extLst>
      <p:ext uri="{BB962C8B-B14F-4D97-AF65-F5344CB8AC3E}">
        <p14:creationId xmlns:p14="http://schemas.microsoft.com/office/powerpoint/2010/main" xmlns="" val="173971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44"/>
            <a:ext cx="8229600" cy="7998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Lessons Learned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4" y="1137377"/>
            <a:ext cx="8562976" cy="5794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Cambria"/>
                <a:cs typeface="Cambria"/>
              </a:rPr>
              <a:t>Systematic tracking of involvement and protection of first responders is an essential aspect of post-disaster epidemiologic research and should be integrated into disaster response plans</a:t>
            </a:r>
          </a:p>
          <a:p>
            <a:endParaRPr lang="en-US" sz="1000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Efforts should be made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Establish a perimeter and begin tracking all responders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latin typeface="Cambria"/>
                <a:cs typeface="Cambria"/>
              </a:rPr>
              <a:t>M</a:t>
            </a:r>
            <a:r>
              <a:rPr lang="en-US" sz="2200" dirty="0" smtClean="0">
                <a:latin typeface="Cambria"/>
                <a:cs typeface="Cambria"/>
              </a:rPr>
              <a:t>onitor availability of appropriate PPE, proper training and use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Gather </a:t>
            </a:r>
            <a:r>
              <a:rPr lang="en-US" sz="2200" dirty="0">
                <a:latin typeface="Cambria"/>
                <a:cs typeface="Cambria"/>
              </a:rPr>
              <a:t>time-relevant exposure information and baseline physical and mental health status and prior occupational exposure of workers</a:t>
            </a:r>
          </a:p>
          <a:p>
            <a:r>
              <a:rPr lang="en-US" sz="2800" dirty="0" smtClean="0">
                <a:latin typeface="Cambria"/>
                <a:cs typeface="Cambria"/>
              </a:rPr>
              <a:t>Many such improvements were made during </a:t>
            </a:r>
            <a:r>
              <a:rPr lang="en-US" sz="2800" dirty="0" err="1" smtClean="0">
                <a:latin typeface="Cambria"/>
                <a:cs typeface="Cambria"/>
              </a:rPr>
              <a:t>Deepwater</a:t>
            </a:r>
            <a:r>
              <a:rPr lang="en-US" sz="2800" dirty="0" smtClean="0">
                <a:latin typeface="Cambria"/>
                <a:cs typeface="Cambria"/>
              </a:rPr>
              <a:t> Horizon oil spill disaster</a:t>
            </a:r>
          </a:p>
        </p:txBody>
      </p:sp>
    </p:spTree>
    <p:extLst>
      <p:ext uri="{BB962C8B-B14F-4D97-AF65-F5344CB8AC3E}">
        <p14:creationId xmlns:p14="http://schemas.microsoft.com/office/powerpoint/2010/main" xmlns="" val="700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44"/>
            <a:ext cx="8229600" cy="7998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Lessons Learned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7158"/>
            <a:ext cx="8229601" cy="46581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Cambria"/>
                <a:cs typeface="Cambria"/>
              </a:rPr>
              <a:t>Pre-event planning and early coordination of epidemiologic research can improve research design, coordination, and communication</a:t>
            </a:r>
          </a:p>
          <a:p>
            <a:endParaRPr lang="en-US" sz="1200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Efforts should be made to:	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Develop specialized emergency Institutional Review Board (IRB) review mechanisms to allow expedited review of time-sensitive protocols after a disaster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Formulate mechanisms to allocate and disburse governmental and other funding resources for early data-capturing efforts quickly</a:t>
            </a:r>
          </a:p>
          <a:p>
            <a:r>
              <a:rPr lang="en-US" sz="2400" dirty="0" smtClean="0">
                <a:latin typeface="Cambria"/>
                <a:cs typeface="Cambria"/>
              </a:rPr>
              <a:t>Many academic centers have established specialized emergency IRB review mechanisms; NIH has established a Public Health Emergency Research Review board</a:t>
            </a:r>
          </a:p>
        </p:txBody>
      </p:sp>
    </p:spTree>
    <p:extLst>
      <p:ext uri="{BB962C8B-B14F-4D97-AF65-F5344CB8AC3E}">
        <p14:creationId xmlns:p14="http://schemas.microsoft.com/office/powerpoint/2010/main" xmlns="" val="41511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44"/>
            <a:ext cx="8229600" cy="7998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Lessons Learned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4" y="1090670"/>
            <a:ext cx="8753476" cy="57673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Cambria"/>
                <a:cs typeface="Cambria"/>
              </a:rPr>
              <a:t>Early identification of gaps in knowledge after a disaster can guide prioritization and deployment of research</a:t>
            </a:r>
          </a:p>
          <a:p>
            <a:pPr marL="0" indent="0">
              <a:buNone/>
            </a:pPr>
            <a:endParaRPr lang="en-US" sz="1000" b="1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Efforts should be made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Determine critical gaps in knowledge that will be most useful in guiding policy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Develop coordination mechanisms between different research entities to encourage collection of comparable data</a:t>
            </a:r>
          </a:p>
          <a:p>
            <a:pPr marL="0" indent="0">
              <a:buNone/>
            </a:pPr>
            <a:endParaRPr lang="en-US" sz="400" b="1" dirty="0">
              <a:latin typeface="Cambria"/>
              <a:cs typeface="Cambria"/>
            </a:endParaRPr>
          </a:p>
          <a:p>
            <a:r>
              <a:rPr lang="en-US" sz="2400" dirty="0" smtClean="0">
                <a:latin typeface="Cambria"/>
                <a:cs typeface="Cambria"/>
              </a:rPr>
              <a:t>Post-</a:t>
            </a:r>
            <a:r>
              <a:rPr lang="en-US" sz="2400" dirty="0" err="1" smtClean="0">
                <a:latin typeface="Cambria"/>
                <a:cs typeface="Cambria"/>
              </a:rPr>
              <a:t>Deepwater</a:t>
            </a:r>
            <a:r>
              <a:rPr lang="en-US" sz="2400" dirty="0" smtClean="0">
                <a:latin typeface="Cambria"/>
                <a:cs typeface="Cambria"/>
              </a:rPr>
              <a:t> </a:t>
            </a:r>
            <a:r>
              <a:rPr lang="en-US" sz="2400" dirty="0" err="1" smtClean="0">
                <a:latin typeface="Cambria"/>
                <a:cs typeface="Cambria"/>
              </a:rPr>
              <a:t>Horizen</a:t>
            </a:r>
            <a:r>
              <a:rPr lang="en-US" sz="2400" dirty="0" smtClean="0">
                <a:latin typeface="Cambria"/>
                <a:cs typeface="Cambria"/>
              </a:rPr>
              <a:t> disaster, IOM established multidisciplinary workgroups to guide health effects research</a:t>
            </a:r>
          </a:p>
          <a:p>
            <a:endParaRPr lang="en-US" sz="400" dirty="0" smtClean="0">
              <a:latin typeface="Cambria"/>
              <a:cs typeface="Cambria"/>
            </a:endParaRPr>
          </a:p>
          <a:p>
            <a:r>
              <a:rPr lang="en-US" sz="2400" dirty="0" smtClean="0">
                <a:latin typeface="Cambria"/>
                <a:cs typeface="Cambria"/>
              </a:rPr>
              <a:t>DHHS leaders published a commentary recommending that an incident commander for scientific research be appointed</a:t>
            </a:r>
          </a:p>
        </p:txBody>
      </p:sp>
    </p:spTree>
    <p:extLst>
      <p:ext uri="{BB962C8B-B14F-4D97-AF65-F5344CB8AC3E}">
        <p14:creationId xmlns:p14="http://schemas.microsoft.com/office/powerpoint/2010/main" xmlns="" val="197422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44"/>
            <a:ext cx="8229600" cy="79985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Lessons Learned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7158"/>
            <a:ext cx="8367311" cy="50926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latin typeface="Cambria"/>
                <a:cs typeface="Cambria"/>
              </a:rPr>
              <a:t>Interplay between policymaking and scientific processes can be challenging and mistrustful. Developing mechanisms to interpret and communicate scientific findings to policymakers and public may reduce mistrust</a:t>
            </a:r>
          </a:p>
          <a:p>
            <a:pPr marL="0" indent="0">
              <a:buNone/>
            </a:pPr>
            <a:endParaRPr lang="en-US" sz="400" b="1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Efforts to be made to: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Foster the role of science in informing policy decisions through scientific and policymaking institutions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Scientists should share findings and identify useful outcomes for policymakers</a:t>
            </a:r>
          </a:p>
          <a:p>
            <a:r>
              <a:rPr lang="en-US" sz="2600" dirty="0" smtClean="0">
                <a:latin typeface="Cambria"/>
                <a:cs typeface="Cambria"/>
              </a:rPr>
              <a:t>Municipal leadership in NYC guided such efforts 6-8 years after the WTC attacks</a:t>
            </a:r>
          </a:p>
        </p:txBody>
      </p:sp>
    </p:spTree>
    <p:extLst>
      <p:ext uri="{BB962C8B-B14F-4D97-AF65-F5344CB8AC3E}">
        <p14:creationId xmlns:p14="http://schemas.microsoft.com/office/powerpoint/2010/main" xmlns="" val="15986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2" y="739048"/>
            <a:ext cx="8848724" cy="60238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Case Study: </a:t>
            </a:r>
            <a:br>
              <a:rPr lang="en-US" b="1" dirty="0" smtClean="0">
                <a:latin typeface="Cambria"/>
                <a:cs typeface="Cambria"/>
              </a:rPr>
            </a:br>
            <a:r>
              <a:rPr lang="en-US" sz="4200" b="1" dirty="0" smtClean="0">
                <a:latin typeface="Cambria"/>
                <a:cs typeface="Cambria"/>
              </a:rPr>
              <a:t>World Trade Center Disaster Response:</a:t>
            </a:r>
            <a:r>
              <a:rPr lang="en-US" b="1" dirty="0" smtClean="0">
                <a:latin typeface="Cambria"/>
                <a:cs typeface="Cambria"/>
              </a:rPr>
              <a:t/>
            </a:r>
            <a:br>
              <a:rPr lang="en-US" b="1" dirty="0" smtClean="0">
                <a:latin typeface="Cambria"/>
                <a:cs typeface="Cambria"/>
              </a:rPr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552" y="1563688"/>
            <a:ext cx="8934448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 smtClean="0">
                <a:latin typeface="Cambria"/>
                <a:cs typeface="Cambria"/>
              </a:rPr>
              <a:t>We examine 5 areas where epidemiology played a key role:</a:t>
            </a:r>
          </a:p>
          <a:p>
            <a:pPr marL="0" indent="0">
              <a:buNone/>
            </a:pPr>
            <a:endParaRPr lang="en-US" sz="9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/>
                <a:cs typeface="Cambria"/>
              </a:rPr>
              <a:t>Responder </a:t>
            </a:r>
            <a:r>
              <a:rPr lang="en-US" sz="2600" dirty="0">
                <a:latin typeface="Cambria"/>
                <a:cs typeface="Cambria"/>
              </a:rPr>
              <a:t>protection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Cambria"/>
                <a:cs typeface="Cambria"/>
              </a:rPr>
              <a:t>Exposure assessment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Cambria"/>
                <a:cs typeface="Cambria"/>
              </a:rPr>
              <a:t>Acute physical health </a:t>
            </a:r>
            <a:r>
              <a:rPr lang="en-US" sz="2600" dirty="0" smtClean="0">
                <a:latin typeface="Cambria"/>
                <a:cs typeface="Cambria"/>
              </a:rPr>
              <a:t>effects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/>
                <a:cs typeface="Cambria"/>
              </a:rPr>
              <a:t>Mental </a:t>
            </a:r>
            <a:r>
              <a:rPr lang="en-US" sz="2600" dirty="0">
                <a:latin typeface="Cambria"/>
                <a:cs typeface="Cambria"/>
              </a:rPr>
              <a:t>health </a:t>
            </a:r>
            <a:r>
              <a:rPr lang="en-US" sz="2600" dirty="0" smtClean="0">
                <a:latin typeface="Cambria"/>
                <a:cs typeface="Cambria"/>
              </a:rPr>
              <a:t>effects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/>
                <a:cs typeface="Cambria"/>
              </a:rPr>
              <a:t>Long </a:t>
            </a:r>
            <a:r>
              <a:rPr lang="en-US" sz="2600" dirty="0">
                <a:latin typeface="Cambria"/>
                <a:cs typeface="Cambria"/>
              </a:rPr>
              <a:t>term health </a:t>
            </a:r>
            <a:r>
              <a:rPr lang="en-US" sz="2600" dirty="0" smtClean="0">
                <a:latin typeface="Cambria"/>
                <a:cs typeface="Cambria"/>
              </a:rPr>
              <a:t>effects 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/>
                <a:cs typeface="Cambria"/>
              </a:rPr>
              <a:t>Unmet health needs </a:t>
            </a:r>
            <a:endParaRPr lang="en-US" sz="2600" dirty="0">
              <a:latin typeface="Cambria"/>
              <a:cs typeface="Cambria"/>
            </a:endParaRPr>
          </a:p>
          <a:p>
            <a:pPr lvl="1"/>
            <a:endParaRPr lang="en-US" sz="2400" dirty="0" smtClean="0">
              <a:latin typeface="Cambria"/>
              <a:cs typeface="Cambria"/>
            </a:endParaRPr>
          </a:p>
          <a:p>
            <a:r>
              <a:rPr lang="en-US" sz="3000" dirty="0" smtClean="0">
                <a:latin typeface="Cambria"/>
                <a:cs typeface="Cambria"/>
              </a:rPr>
              <a:t>For each, we identify:</a:t>
            </a:r>
          </a:p>
          <a:p>
            <a:endParaRPr lang="en-US" sz="10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mbria"/>
                <a:cs typeface="Cambria"/>
              </a:rPr>
              <a:t>How epidemiologic evidence shaped post-disaster policy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 err="1" smtClean="0">
                <a:latin typeface="Cambria"/>
                <a:cs typeface="Cambria"/>
              </a:rPr>
              <a:t>Methodologic</a:t>
            </a:r>
            <a:r>
              <a:rPr lang="en-US" sz="2600" dirty="0" smtClean="0">
                <a:latin typeface="Cambria"/>
                <a:cs typeface="Cambria"/>
              </a:rPr>
              <a:t> challenges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600" dirty="0">
                <a:latin typeface="Cambria"/>
                <a:cs typeface="Cambria"/>
              </a:rPr>
              <a:t>Gaps in early </a:t>
            </a:r>
            <a:r>
              <a:rPr lang="en-US" sz="2600" dirty="0" smtClean="0">
                <a:latin typeface="Cambria"/>
                <a:cs typeface="Cambria"/>
              </a:rPr>
              <a:t>research</a:t>
            </a:r>
            <a:endParaRPr lang="en-US" sz="2600" dirty="0">
              <a:latin typeface="Cambria"/>
              <a:cs typeface="Cambria"/>
            </a:endParaRPr>
          </a:p>
        </p:txBody>
      </p:sp>
      <p:pic>
        <p:nvPicPr>
          <p:cNvPr id="4" name="Picture 2" descr="responders regarding wreckage and rub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3050" y="2142648"/>
            <a:ext cx="3333750" cy="250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73381"/>
            <a:ext cx="9143999" cy="58863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Responder Protection </a:t>
            </a:r>
            <a:br>
              <a:rPr lang="en-US" sz="4000" b="1" dirty="0" smtClean="0">
                <a:latin typeface="Cambria"/>
                <a:cs typeface="Cambria"/>
              </a:rPr>
            </a:b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1062011"/>
            <a:ext cx="7267575" cy="5771743"/>
          </a:xfrm>
        </p:spPr>
        <p:txBody>
          <a:bodyPr>
            <a:no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The WTC disaster aftermath involved an immediate response from a wide variety of responders</a:t>
            </a:r>
          </a:p>
          <a:p>
            <a:endParaRPr lang="en-US" sz="2600" dirty="0">
              <a:latin typeface="Cambria"/>
              <a:cs typeface="Cambria"/>
            </a:endParaRPr>
          </a:p>
          <a:p>
            <a:endParaRPr lang="en-US" sz="2600" dirty="0" smtClean="0">
              <a:latin typeface="Cambria"/>
              <a:cs typeface="Cambria"/>
            </a:endParaRPr>
          </a:p>
          <a:p>
            <a:endParaRPr lang="en-US" sz="2600" dirty="0">
              <a:latin typeface="Cambria"/>
              <a:cs typeface="Cambria"/>
            </a:endParaRPr>
          </a:p>
          <a:p>
            <a:endParaRPr lang="en-US" sz="2600" dirty="0" smtClean="0">
              <a:latin typeface="Cambria"/>
              <a:cs typeface="Cambria"/>
            </a:endParaRPr>
          </a:p>
          <a:p>
            <a:endParaRPr lang="en-US" sz="2600" dirty="0">
              <a:latin typeface="Cambria"/>
              <a:cs typeface="Cambria"/>
            </a:endParaRPr>
          </a:p>
          <a:p>
            <a:endParaRPr lang="en-US" sz="2600" dirty="0" smtClean="0">
              <a:latin typeface="Cambria"/>
              <a:cs typeface="Cambria"/>
            </a:endParaRPr>
          </a:p>
          <a:p>
            <a:r>
              <a:rPr lang="en-US" sz="2600" dirty="0" smtClean="0">
                <a:latin typeface="Cambria"/>
                <a:cs typeface="Cambria"/>
              </a:rPr>
              <a:t>Epidemiologic research played a key role in addressing these questions through assembly of cohorts</a:t>
            </a:r>
          </a:p>
          <a:p>
            <a:pPr>
              <a:buNone/>
            </a:pPr>
            <a:endParaRPr lang="en-US" sz="2200" dirty="0" smtClean="0">
              <a:latin typeface="Cambria"/>
              <a:cs typeface="Cambria"/>
            </a:endParaRPr>
          </a:p>
          <a:p>
            <a:endParaRPr lang="en-US" sz="2200" dirty="0" smtClean="0">
              <a:latin typeface="Cambria"/>
              <a:cs typeface="Cambria"/>
            </a:endParaRPr>
          </a:p>
        </p:txBody>
      </p:sp>
      <p:pic>
        <p:nvPicPr>
          <p:cNvPr id="4" name="Picture 2" descr="http://www.cdc.gov/niosh/topics/emres/images/topicim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1276" y="1935182"/>
            <a:ext cx="2630162" cy="336071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1" y="2493735"/>
            <a:ext cx="66579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Cambria"/>
                <a:cs typeface="Cambria"/>
              </a:rPr>
              <a:t>Three primary challenges in protecting responders were:</a:t>
            </a:r>
          </a:p>
          <a:p>
            <a:r>
              <a:rPr lang="en-US" sz="800" dirty="0">
                <a:latin typeface="Cambria"/>
                <a:cs typeface="Cambria"/>
              </a:rPr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Cambria"/>
                <a:cs typeface="Cambria"/>
              </a:rPr>
              <a:t>Determining </a:t>
            </a:r>
            <a:r>
              <a:rPr lang="en-US" sz="2000" b="1" i="1" dirty="0">
                <a:latin typeface="Cambria"/>
                <a:cs typeface="Cambria"/>
              </a:rPr>
              <a:t>who</a:t>
            </a:r>
            <a:r>
              <a:rPr lang="en-US" sz="2000" dirty="0">
                <a:latin typeface="Cambria"/>
                <a:cs typeface="Cambria"/>
              </a:rPr>
              <a:t> responded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Cambria"/>
                <a:cs typeface="Cambria"/>
              </a:rPr>
              <a:t>Ensuring </a:t>
            </a:r>
            <a:r>
              <a:rPr lang="en-US" sz="2000" b="1" i="1" dirty="0">
                <a:latin typeface="Cambria"/>
                <a:cs typeface="Cambria"/>
              </a:rPr>
              <a:t>whether</a:t>
            </a:r>
            <a:r>
              <a:rPr lang="en-US" sz="2000" dirty="0">
                <a:latin typeface="Cambria"/>
                <a:cs typeface="Cambria"/>
              </a:rPr>
              <a:t> responders had adequate protective equipment and training, and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>
                <a:latin typeface="Cambria"/>
                <a:cs typeface="Cambria"/>
              </a:rPr>
              <a:t>Identifying </a:t>
            </a:r>
            <a:r>
              <a:rPr lang="en-US" sz="2000" b="1" i="1" dirty="0">
                <a:latin typeface="Cambria"/>
                <a:cs typeface="Cambria"/>
              </a:rPr>
              <a:t>which</a:t>
            </a:r>
            <a:r>
              <a:rPr lang="en-US" sz="2000" dirty="0">
                <a:latin typeface="Cambria"/>
                <a:cs typeface="Cambria"/>
              </a:rPr>
              <a:t> harmful environmental contaminants responders were exposed to</a:t>
            </a:r>
          </a:p>
        </p:txBody>
      </p:sp>
    </p:spTree>
    <p:extLst>
      <p:ext uri="{BB962C8B-B14F-4D97-AF65-F5344CB8AC3E}">
        <p14:creationId xmlns:p14="http://schemas.microsoft.com/office/powerpoint/2010/main" xmlns="" val="32418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640042"/>
            <a:ext cx="9143999" cy="58863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Responder Protection </a:t>
            </a:r>
            <a:br>
              <a:rPr lang="en-US" sz="4000" b="1" dirty="0" smtClean="0">
                <a:latin typeface="Cambria"/>
                <a:cs typeface="Cambria"/>
              </a:rPr>
            </a:br>
            <a:r>
              <a:rPr lang="en-US" sz="4000" b="1" i="1" dirty="0" smtClean="0">
                <a:latin typeface="Cambria"/>
                <a:cs typeface="Cambria"/>
              </a:rPr>
              <a:t>Health Impacts and Policy</a:t>
            </a:r>
            <a:r>
              <a:rPr lang="en-US" sz="4000" b="1" dirty="0" smtClean="0">
                <a:latin typeface="Cambria"/>
                <a:cs typeface="Cambria"/>
              </a:rPr>
              <a:t/>
            </a:r>
            <a:br>
              <a:rPr lang="en-US" sz="4000" b="1" dirty="0" smtClean="0">
                <a:latin typeface="Cambria"/>
                <a:cs typeface="Cambria"/>
              </a:rPr>
            </a:b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5" y="1566836"/>
            <a:ext cx="8724900" cy="4710139"/>
          </a:xfrm>
        </p:spPr>
        <p:txBody>
          <a:bodyPr>
            <a:no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600" dirty="0">
                <a:latin typeface="Cambria"/>
                <a:cs typeface="Cambria"/>
              </a:rPr>
              <a:t>Findings stressed importance of clearly delineating responsibility for first responder health and </a:t>
            </a:r>
            <a:r>
              <a:rPr lang="en-US" sz="2600" dirty="0" smtClean="0">
                <a:latin typeface="Cambria"/>
                <a:cs typeface="Cambria"/>
              </a:rPr>
              <a:t>safety</a:t>
            </a:r>
          </a:p>
          <a:p>
            <a:pPr marL="342900" lvl="1" indent="-342900">
              <a:buFont typeface="Arial"/>
              <a:buChar char="•"/>
            </a:pPr>
            <a:endParaRPr lang="en-US" sz="800" dirty="0" smtClean="0">
              <a:latin typeface="Cambria"/>
              <a:cs typeface="Cambria"/>
            </a:endParaRPr>
          </a:p>
          <a:p>
            <a:pPr marL="742950" lvl="2" indent="-342900"/>
            <a:r>
              <a:rPr lang="en-US" sz="2200" dirty="0" smtClean="0">
                <a:latin typeface="Cambria"/>
                <a:cs typeface="Cambria"/>
              </a:rPr>
              <a:t>Studies </a:t>
            </a:r>
            <a:r>
              <a:rPr lang="en-US" sz="2200" dirty="0">
                <a:latin typeface="Cambria"/>
                <a:cs typeface="Cambria"/>
              </a:rPr>
              <a:t>documented poor availability of proper PPE and limited fit-testing for many </a:t>
            </a:r>
            <a:r>
              <a:rPr lang="en-US" sz="2200" dirty="0" smtClean="0">
                <a:latin typeface="Cambria"/>
                <a:cs typeface="Cambria"/>
              </a:rPr>
              <a:t>responders</a:t>
            </a:r>
          </a:p>
          <a:p>
            <a:pPr marL="742950" lvl="2" indent="-342900"/>
            <a:r>
              <a:rPr lang="en-US" sz="2200" dirty="0" smtClean="0">
                <a:latin typeface="Cambria"/>
                <a:cs typeface="Cambria"/>
              </a:rPr>
              <a:t>Responders </a:t>
            </a:r>
            <a:r>
              <a:rPr lang="en-US" sz="2200" dirty="0">
                <a:latin typeface="Cambria"/>
                <a:cs typeface="Cambria"/>
              </a:rPr>
              <a:t>with </a:t>
            </a:r>
            <a:r>
              <a:rPr lang="en-US" sz="2200" dirty="0" smtClean="0">
                <a:latin typeface="Cambria"/>
                <a:cs typeface="Cambria"/>
              </a:rPr>
              <a:t>training more frequently used appropriate protection </a:t>
            </a:r>
            <a:r>
              <a:rPr lang="en-US" sz="2200" dirty="0">
                <a:latin typeface="Cambria"/>
                <a:cs typeface="Cambria"/>
              </a:rPr>
              <a:t>during response </a:t>
            </a:r>
            <a:r>
              <a:rPr lang="en-US" sz="2200" dirty="0" smtClean="0">
                <a:latin typeface="Cambria"/>
                <a:cs typeface="Cambria"/>
              </a:rPr>
              <a:t>activities</a:t>
            </a:r>
          </a:p>
          <a:p>
            <a:pPr marL="742950" lvl="2" indent="-342900"/>
            <a:r>
              <a:rPr lang="en-US" sz="2200" dirty="0" smtClean="0">
                <a:latin typeface="Cambria"/>
                <a:cs typeface="Cambria"/>
              </a:rPr>
              <a:t>Proper use </a:t>
            </a:r>
            <a:r>
              <a:rPr lang="en-US" sz="2200" dirty="0">
                <a:latin typeface="Cambria"/>
                <a:cs typeface="Cambria"/>
              </a:rPr>
              <a:t>was </a:t>
            </a:r>
            <a:r>
              <a:rPr lang="en-US" sz="2200" dirty="0" smtClean="0">
                <a:latin typeface="Cambria"/>
                <a:cs typeface="Cambria"/>
              </a:rPr>
              <a:t>protective for </a:t>
            </a:r>
            <a:r>
              <a:rPr lang="en-US" sz="2200" dirty="0">
                <a:latin typeface="Cambria"/>
                <a:cs typeface="Cambria"/>
              </a:rPr>
              <a:t>some respiratory health </a:t>
            </a:r>
            <a:r>
              <a:rPr lang="en-US" sz="2200" dirty="0" smtClean="0">
                <a:latin typeface="Cambria"/>
                <a:cs typeface="Cambria"/>
              </a:rPr>
              <a:t>impacts</a:t>
            </a:r>
            <a:endParaRPr lang="en-US" sz="2200" dirty="0">
              <a:latin typeface="Cambria"/>
              <a:cs typeface="Cambria"/>
            </a:endParaRPr>
          </a:p>
          <a:p>
            <a:endParaRPr lang="en-US" sz="1000" dirty="0" smtClean="0">
              <a:latin typeface="Cambria"/>
              <a:cs typeface="Cambria"/>
            </a:endParaRPr>
          </a:p>
          <a:p>
            <a:r>
              <a:rPr lang="en-US" sz="2600" dirty="0" err="1" smtClean="0">
                <a:latin typeface="Cambria"/>
                <a:cs typeface="Cambria"/>
              </a:rPr>
              <a:t>Methodologic</a:t>
            </a:r>
            <a:r>
              <a:rPr lang="en-US" sz="2600" dirty="0" smtClean="0">
                <a:latin typeface="Cambria"/>
                <a:cs typeface="Cambria"/>
              </a:rPr>
              <a:t> challenges/Gaps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Incomplete lists of responders led to volunteer enrollment and selection bias</a:t>
            </a:r>
          </a:p>
        </p:txBody>
      </p:sp>
    </p:spTree>
    <p:extLst>
      <p:ext uri="{BB962C8B-B14F-4D97-AF65-F5344CB8AC3E}">
        <p14:creationId xmlns:p14="http://schemas.microsoft.com/office/powerpoint/2010/main" xmlns="" val="26541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9520" y="1676400"/>
            <a:ext cx="2626338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613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Exposure Assessment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759" y="1282701"/>
            <a:ext cx="6312665" cy="4983162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Key questions pertaining to exposure assessment included:</a:t>
            </a:r>
          </a:p>
          <a:p>
            <a:endParaRPr lang="en-US" sz="8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Understanding environmental contaminants in dust, smoke and fumes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/>
                <a:cs typeface="Cambria"/>
              </a:rPr>
              <a:t>Characterizing distribution of </a:t>
            </a:r>
            <a:r>
              <a:rPr lang="en-US" sz="2200" dirty="0">
                <a:latin typeface="Cambria"/>
                <a:cs typeface="Cambria"/>
              </a:rPr>
              <a:t>dust </a:t>
            </a:r>
            <a:r>
              <a:rPr lang="en-US" sz="2200" dirty="0" smtClean="0">
                <a:latin typeface="Cambria"/>
                <a:cs typeface="Cambria"/>
              </a:rPr>
              <a:t>exposures with respect to community residents and responders</a:t>
            </a:r>
          </a:p>
          <a:p>
            <a:pPr lvl="1"/>
            <a:endParaRPr lang="en-US" sz="1000" dirty="0">
              <a:latin typeface="Cambria"/>
            </a:endParaRPr>
          </a:p>
          <a:p>
            <a:r>
              <a:rPr lang="en-US" sz="2600" dirty="0" smtClean="0">
                <a:latin typeface="Cambria"/>
              </a:rPr>
              <a:t>Samples of settled dust were collected and geospatial models of exposure were developed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5976594" y="5532438"/>
            <a:ext cx="3167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600" b="1" dirty="0" smtClean="0">
                <a:latin typeface="Cambria" panose="02040503050406030204" pitchFamily="18" charset="0"/>
              </a:rPr>
              <a:t>Chen et al, </a:t>
            </a:r>
            <a:r>
              <a:rPr lang="en-US" altLang="en-US" sz="1600" b="1" dirty="0" err="1">
                <a:latin typeface="Cambria" panose="02040503050406030204" pitchFamily="18" charset="0"/>
              </a:rPr>
              <a:t>EnvHealthPers</a:t>
            </a:r>
            <a:r>
              <a:rPr lang="en-US" altLang="en-US" sz="1600" b="1" dirty="0">
                <a:latin typeface="Cambria" panose="02040503050406030204" pitchFamily="18" charset="0"/>
              </a:rPr>
              <a:t>, 2002</a:t>
            </a:r>
            <a:endParaRPr lang="en-US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704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Exposure Assessment </a:t>
            </a:r>
            <a:br>
              <a:rPr lang="en-US" sz="4000" b="1" dirty="0" smtClean="0">
                <a:latin typeface="Cambria"/>
                <a:cs typeface="Cambria"/>
              </a:rPr>
            </a:br>
            <a:r>
              <a:rPr lang="en-US" sz="4000" b="1" i="1" dirty="0" smtClean="0">
                <a:latin typeface="Cambria"/>
                <a:cs typeface="Cambria"/>
              </a:rPr>
              <a:t>Health Impacts and Policy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586" y="1543050"/>
            <a:ext cx="8229600" cy="1133475"/>
          </a:xfrm>
        </p:spPr>
        <p:txBody>
          <a:bodyPr>
            <a:normAutofit/>
          </a:bodyPr>
          <a:lstStyle/>
          <a:p>
            <a:r>
              <a:rPr lang="en-US" sz="2600" dirty="0" smtClean="0">
                <a:latin typeface="Cambria"/>
                <a:cs typeface="Cambria"/>
              </a:rPr>
              <a:t>Early studies did not support need for intensive clean up or prolonged evacuation </a:t>
            </a:r>
          </a:p>
          <a:p>
            <a:endParaRPr lang="en-US" sz="2600" dirty="0" smtClean="0">
              <a:latin typeface="Cambria"/>
              <a:cs typeface="Cambria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01587" y="2495550"/>
            <a:ext cx="5798509" cy="4362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Dust particulate levels decreased sharply with distance from the WTC site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Dust pH was highly alkaline, which may have contributed to bronchial hyper-reactivity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Ambient air levels of dioxins and furans elevated but modeling suggested levels did not increase cancer risk</a:t>
            </a:r>
          </a:p>
          <a:p>
            <a:pPr lvl="1"/>
            <a:endParaRPr lang="en-US" sz="800" dirty="0" smtClean="0">
              <a:latin typeface="Cambria"/>
              <a:cs typeface="Cambria"/>
            </a:endParaRPr>
          </a:p>
          <a:p>
            <a:r>
              <a:rPr lang="en-US" sz="2800" dirty="0" smtClean="0">
                <a:latin typeface="Cambria"/>
                <a:cs typeface="Cambria"/>
              </a:rPr>
              <a:t>Methodologic challenges/Gaps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Composition/breadth of initial plumes unknown due to lack of air quality monitoring in first 3 days; affected modeling findings</a:t>
            </a:r>
          </a:p>
          <a:p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6042" y="2495550"/>
            <a:ext cx="3126196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87202" y="5920859"/>
            <a:ext cx="1337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latin typeface="Calibri" pitchFamily="34" charset="0"/>
              </a:rPr>
              <a:t>Huber, 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6149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4039" y="264404"/>
            <a:ext cx="4742760" cy="171863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Acute Physical Health </a:t>
            </a:r>
            <a:r>
              <a:rPr lang="en-US" sz="3600" b="1" dirty="0">
                <a:latin typeface="Cambria"/>
                <a:cs typeface="Cambria"/>
              </a:rPr>
              <a:t>E</a:t>
            </a:r>
            <a:r>
              <a:rPr lang="en-US" sz="3600" b="1" dirty="0" smtClean="0">
                <a:latin typeface="Cambria"/>
                <a:cs typeface="Cambria"/>
              </a:rPr>
              <a:t>ffects </a:t>
            </a:r>
            <a:r>
              <a:rPr lang="en-US" sz="3600" b="1" dirty="0">
                <a:latin typeface="Cambria"/>
                <a:cs typeface="Cambria"/>
              </a:rPr>
              <a:t>R</a:t>
            </a:r>
            <a:r>
              <a:rPr lang="en-US" sz="3600" b="1" dirty="0" smtClean="0">
                <a:latin typeface="Cambria"/>
                <a:cs typeface="Cambria"/>
              </a:rPr>
              <a:t>esearch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046" y="2511846"/>
            <a:ext cx="8003753" cy="4045337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Epidemiologic studies have played a key role in linking dust exposure from the collapse of the WTC towers to respiratory health outcomes</a:t>
            </a:r>
          </a:p>
          <a:p>
            <a:r>
              <a:rPr lang="en-US" sz="2800" dirty="0" smtClean="0">
                <a:latin typeface="Cambria"/>
                <a:cs typeface="Cambria"/>
              </a:rPr>
              <a:t>Three longitudinal cohorts of responders and other affected groups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Firefighters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Responders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/>
                <a:cs typeface="Cambria"/>
              </a:rPr>
              <a:t>Responders, recovery workers, residents, employees, passers-by, </a:t>
            </a:r>
            <a:r>
              <a:rPr lang="en-US" sz="2400" dirty="0" err="1" smtClean="0">
                <a:latin typeface="Cambria"/>
                <a:cs typeface="Cambria"/>
              </a:rPr>
              <a:t>etc</a:t>
            </a:r>
            <a:r>
              <a:rPr lang="en-US" sz="2400" dirty="0" smtClean="0">
                <a:latin typeface="Cambria"/>
                <a:cs typeface="Cambria"/>
              </a:rPr>
              <a:t> </a:t>
            </a:r>
          </a:p>
          <a:p>
            <a:pPr>
              <a:buNone/>
            </a:pPr>
            <a:endParaRPr lang="en-US" sz="2400" dirty="0" smtClean="0">
              <a:latin typeface="Cambria"/>
              <a:cs typeface="Cambria"/>
            </a:endParaRPr>
          </a:p>
        </p:txBody>
      </p:sp>
      <p:pic>
        <p:nvPicPr>
          <p:cNvPr id="23558" name="Picture 6" descr="http://911research.wtc7.net/wtc/analysis/collapses/sea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3580482" cy="2258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178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8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Acute Physical </a:t>
            </a:r>
            <a:r>
              <a:rPr lang="en-US" b="1" dirty="0">
                <a:latin typeface="Cambria"/>
                <a:cs typeface="Cambria"/>
              </a:rPr>
              <a:t>H</a:t>
            </a:r>
            <a:r>
              <a:rPr lang="en-US" b="1" dirty="0" smtClean="0">
                <a:latin typeface="Cambria"/>
                <a:cs typeface="Cambria"/>
              </a:rPr>
              <a:t>ealth </a:t>
            </a:r>
            <a:br>
              <a:rPr lang="en-US" b="1" dirty="0" smtClean="0">
                <a:latin typeface="Cambria"/>
                <a:cs typeface="Cambria"/>
              </a:rPr>
            </a:br>
            <a:r>
              <a:rPr lang="en-US" b="1" i="1" dirty="0" smtClean="0">
                <a:latin typeface="Cambria"/>
                <a:cs typeface="Cambria"/>
              </a:rPr>
              <a:t>Impacts and Policy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417639"/>
            <a:ext cx="8762999" cy="5373686"/>
          </a:xfrm>
        </p:spPr>
        <p:txBody>
          <a:bodyPr>
            <a:normAutofit fontScale="47500" lnSpcReduction="20000"/>
          </a:bodyPr>
          <a:lstStyle/>
          <a:p>
            <a:r>
              <a:rPr lang="en-US" sz="5300" dirty="0" smtClean="0">
                <a:latin typeface="Cambria"/>
                <a:cs typeface="Cambria"/>
              </a:rPr>
              <a:t>Despite conflicting media messages, study findings were consistent:</a:t>
            </a:r>
          </a:p>
          <a:p>
            <a:endParaRPr lang="en-US" sz="1300" dirty="0" smtClean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Respiratory symptoms resolved quickly for most, but not others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New adult-onset asthma diagnoses ranged between 8-12%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Moderate loss of pulmonary function was recorded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Other non-specific symptoms were common (GERD, sinusitis</a:t>
            </a:r>
            <a:r>
              <a:rPr lang="en-US" sz="3500" dirty="0" smtClean="0">
                <a:latin typeface="Cambria"/>
                <a:cs typeface="Cambria"/>
              </a:rPr>
              <a:t>)</a:t>
            </a:r>
          </a:p>
          <a:p>
            <a:pPr lvl="1"/>
            <a:endParaRPr lang="en-US" sz="1500" dirty="0" smtClean="0">
              <a:latin typeface="Cambria"/>
              <a:cs typeface="Cambria"/>
            </a:endParaRPr>
          </a:p>
          <a:p>
            <a:r>
              <a:rPr lang="en-US" sz="5300" dirty="0" smtClean="0">
                <a:latin typeface="Cambria"/>
                <a:cs typeface="Cambria"/>
              </a:rPr>
              <a:t>Dedicated treatment programs were funded but early funds were inconsistent and unstable</a:t>
            </a:r>
          </a:p>
          <a:p>
            <a:endParaRPr lang="en-US" sz="800" dirty="0" smtClean="0">
              <a:latin typeface="Cambria"/>
              <a:cs typeface="Cambria"/>
            </a:endParaRPr>
          </a:p>
          <a:p>
            <a:r>
              <a:rPr lang="en-US" sz="5300" dirty="0" smtClean="0">
                <a:latin typeface="Cambria"/>
                <a:cs typeface="Cambria"/>
              </a:rPr>
              <a:t>To reduce confusion, an interdisciplinary team developed a one-stop website for services and research translation</a:t>
            </a:r>
          </a:p>
          <a:p>
            <a:endParaRPr lang="en-US" sz="1500" dirty="0" smtClean="0">
              <a:latin typeface="Cambria"/>
              <a:cs typeface="Cambria"/>
            </a:endParaRPr>
          </a:p>
          <a:p>
            <a:r>
              <a:rPr lang="en-US" sz="5300" dirty="0" err="1">
                <a:latin typeface="Cambria"/>
                <a:cs typeface="Cambria"/>
              </a:rPr>
              <a:t>Methodologic</a:t>
            </a:r>
            <a:r>
              <a:rPr lang="en-US" sz="5300" dirty="0">
                <a:latin typeface="Cambria"/>
                <a:cs typeface="Cambria"/>
              </a:rPr>
              <a:t> </a:t>
            </a:r>
            <a:r>
              <a:rPr lang="en-US" sz="5300" dirty="0" smtClean="0">
                <a:latin typeface="Cambria"/>
                <a:cs typeface="Cambria"/>
              </a:rPr>
              <a:t>challenges/gaps</a:t>
            </a:r>
          </a:p>
          <a:p>
            <a:endParaRPr lang="en-US" sz="1500" dirty="0">
              <a:latin typeface="Cambria"/>
              <a:cs typeface="Cambri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Research funding delays, IRB approval and onset of data collection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Selection biases of volunteer enrollment affected most cohorts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Cambria"/>
                <a:cs typeface="Cambria"/>
              </a:rPr>
              <a:t>Coordination of data collection across cohorts was limited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3683</TotalTime>
  <Words>1387</Words>
  <Application>Microsoft Office PowerPoint</Application>
  <PresentationFormat>On-screen Show (4:3)</PresentationFormat>
  <Paragraphs>182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Document</vt:lpstr>
      <vt:lpstr>  The role of epidemiology in disaster response policy development</vt:lpstr>
      <vt:lpstr>Introduction</vt:lpstr>
      <vt:lpstr>Case Study:  World Trade Center Disaster Response: </vt:lpstr>
      <vt:lpstr>Responder Protection  </vt:lpstr>
      <vt:lpstr>Responder Protection  Health Impacts and Policy </vt:lpstr>
      <vt:lpstr>Exposure Assessment</vt:lpstr>
      <vt:lpstr>Exposure Assessment  Health Impacts and Policy</vt:lpstr>
      <vt:lpstr>Acute Physical Health Effects Research</vt:lpstr>
      <vt:lpstr>Acute Physical Health  Impacts and Policy</vt:lpstr>
      <vt:lpstr>Mental Health Effects</vt:lpstr>
      <vt:lpstr>Mental Health  Impacts and Policy</vt:lpstr>
      <vt:lpstr>Long-Term Health Effects</vt:lpstr>
      <vt:lpstr>Long-Term Health  Impacts and Policy</vt:lpstr>
      <vt:lpstr>DHHS modified list of WTC-Related Health Conditions includes more than 50 malignant neoplasms. No cancers associated with 9/11 exposure were based on Method 1.</vt:lpstr>
      <vt:lpstr>DHHS modified List of WTC-Related Health Conditions--II</vt:lpstr>
      <vt:lpstr>Unmet Health Needs, Disability,  and Compensation</vt:lpstr>
      <vt:lpstr>Unmet Health Needs Impacts and Policy</vt:lpstr>
      <vt:lpstr>Existing funding mechanisms to compensate people for treatment/consequences of 9/11-related health-related conditions: 2001-2012</vt:lpstr>
      <vt:lpstr>Newly-created funding mechanisms to compensate people for treatment/ consequences of 9/11-related health-related conditions: 2001-2012</vt:lpstr>
      <vt:lpstr>Lessons Learned</vt:lpstr>
      <vt:lpstr>Lessons Learned</vt:lpstr>
      <vt:lpstr>Lessons Learned</vt:lpstr>
      <vt:lpstr>Lessons Learned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epidemiology in disaster response policy development</dc:title>
  <dc:creator>Nazleen Khan</dc:creator>
  <cp:lastModifiedBy>OliviaHome</cp:lastModifiedBy>
  <cp:revision>77</cp:revision>
  <dcterms:created xsi:type="dcterms:W3CDTF">2014-07-23T20:21:30Z</dcterms:created>
  <dcterms:modified xsi:type="dcterms:W3CDTF">2015-03-14T11:15:37Z</dcterms:modified>
</cp:coreProperties>
</file>