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69" r:id="rId4"/>
    <p:sldId id="262" r:id="rId5"/>
    <p:sldId id="272" r:id="rId6"/>
    <p:sldId id="261" r:id="rId7"/>
    <p:sldId id="273" r:id="rId8"/>
    <p:sldId id="259" r:id="rId9"/>
    <p:sldId id="274" r:id="rId10"/>
    <p:sldId id="267" r:id="rId11"/>
    <p:sldId id="275" r:id="rId12"/>
    <p:sldId id="270" r:id="rId13"/>
    <p:sldId id="268" r:id="rId14"/>
    <p:sldId id="276" r:id="rId15"/>
    <p:sldId id="271" r:id="rId16"/>
    <p:sldId id="260" r:id="rId17"/>
    <p:sldId id="265" r:id="rId18"/>
    <p:sldId id="264" r:id="rId19"/>
    <p:sldId id="263" r:id="rId20"/>
    <p:sldId id="26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91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D5EF3-573E-7A44-AEDB-FA63AF07E08F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F9EA9-78F2-114C-8883-2A229E7D49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1061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ph.ca.gov/programs/tobacco/Documents/Resources/Publications/CDPH_CTS2008%20summary%20report_final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pps.nccd.cdc.gov/statesystem/HighlightReport/HighlightReport.aspx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http://www.cdph.ca.gov/programs/tobacco/Documents/Resources/Publications/CDPH_CTS2008%20summary%20report_final.pdf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(accessed September 23, 2013)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F9EA9-78F2-114C-8883-2A229E7D492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1949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Youth Risk Behavior Surveillance System (YRBSS), 2011, and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http://apps.nccd.cdc.gov/statesystem/HighlightReport/HighlightReport.aspx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(accessed September 25, 2013)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F9EA9-78F2-114C-8883-2A229E7D492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0155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436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775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835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924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395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757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303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774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9766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987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823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B2E6A-6768-0A46-9DE0-8F7252C21539}" type="datetimeFigureOut">
              <a:rPr lang="en-US" smtClean="0"/>
              <a:pPr/>
              <a:t>3/14/2015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B59B-A08F-9E46-AB71-8D9283D132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57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pps.nccd.cdc.gov/statesystem/HighlightReport/HighlightReport.aspx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064" y="1399142"/>
            <a:ext cx="8515134" cy="3501174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ambria"/>
                <a:cs typeface="Cambria"/>
              </a:rPr>
              <a:t>The role of epidemiology in evidence-based policy making: a case study of tobacco use in youth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53788"/>
            <a:ext cx="9143999" cy="1950152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Cambria"/>
                <a:cs typeface="Cambria"/>
              </a:rPr>
              <a:t>Melinda C. Aldrich, PhD, MPH, Bertha Hidalgo, PhD, MPH, Rachel </a:t>
            </a:r>
            <a:r>
              <a:rPr lang="en-US" sz="2000" dirty="0" err="1" smtClean="0">
                <a:latin typeface="Cambria"/>
                <a:cs typeface="Cambria"/>
              </a:rPr>
              <a:t>Widome</a:t>
            </a:r>
            <a:r>
              <a:rPr lang="en-US" sz="2000" dirty="0" smtClean="0">
                <a:latin typeface="Cambria"/>
                <a:cs typeface="Cambria"/>
              </a:rPr>
              <a:t>, PhD, MHS, Peter </a:t>
            </a:r>
            <a:r>
              <a:rPr lang="en-US" sz="2000" dirty="0" err="1" smtClean="0">
                <a:latin typeface="Cambria"/>
                <a:cs typeface="Cambria"/>
              </a:rPr>
              <a:t>Briss</a:t>
            </a:r>
            <a:r>
              <a:rPr lang="en-US" sz="2000" dirty="0" smtClean="0">
                <a:latin typeface="Cambria"/>
                <a:cs typeface="Cambria"/>
              </a:rPr>
              <a:t>, MD, MPH, Ross C. </a:t>
            </a:r>
            <a:r>
              <a:rPr lang="en-US" sz="2000" dirty="0" err="1" smtClean="0">
                <a:latin typeface="Cambria"/>
                <a:cs typeface="Cambria"/>
              </a:rPr>
              <a:t>Brownson</a:t>
            </a:r>
            <a:r>
              <a:rPr lang="en-US" sz="2000" dirty="0" smtClean="0">
                <a:latin typeface="Cambria"/>
                <a:cs typeface="Cambria"/>
              </a:rPr>
              <a:t>, PhD, Steven M. </a:t>
            </a:r>
            <a:r>
              <a:rPr lang="en-US" sz="2000" dirty="0" err="1" smtClean="0">
                <a:latin typeface="Cambria"/>
                <a:cs typeface="Cambria"/>
              </a:rPr>
              <a:t>Teutsch</a:t>
            </a:r>
            <a:r>
              <a:rPr lang="en-US" sz="2000" dirty="0" smtClean="0">
                <a:latin typeface="Cambria"/>
                <a:cs typeface="Cambria"/>
              </a:rPr>
              <a:t>, MD, MPH</a:t>
            </a:r>
          </a:p>
          <a:p>
            <a:endParaRPr lang="en-US" sz="2000" dirty="0">
              <a:latin typeface="Cambria"/>
              <a:cs typeface="Cambria"/>
            </a:endParaRPr>
          </a:p>
          <a:p>
            <a:r>
              <a:rPr lang="en-US" sz="2000" i="1" dirty="0" smtClean="0">
                <a:latin typeface="Cambria"/>
                <a:cs typeface="Cambria"/>
              </a:rPr>
              <a:t>Annals of Epidemiology </a:t>
            </a:r>
            <a:r>
              <a:rPr lang="en-US" sz="2000" dirty="0" smtClean="0">
                <a:latin typeface="Cambria"/>
                <a:cs typeface="Cambria"/>
              </a:rPr>
              <a:t>(2014) </a:t>
            </a:r>
          </a:p>
          <a:p>
            <a:r>
              <a:rPr lang="en-US" sz="2000" dirty="0" smtClean="0">
                <a:latin typeface="Cambria"/>
                <a:cs typeface="Cambria"/>
              </a:rPr>
              <a:t>DOI: http://</a:t>
            </a:r>
            <a:r>
              <a:rPr lang="en-US" sz="2000" dirty="0" err="1" smtClean="0">
                <a:latin typeface="Cambria"/>
                <a:cs typeface="Cambria"/>
              </a:rPr>
              <a:t>dx.doi.org</a:t>
            </a:r>
            <a:r>
              <a:rPr lang="en-US" sz="2000" dirty="0" smtClean="0">
                <a:latin typeface="Cambria"/>
                <a:cs typeface="Cambria"/>
              </a:rPr>
              <a:t>/10.1016/j.annepidem.2014.03.005</a:t>
            </a:r>
            <a:endParaRPr lang="en-US" sz="2000" dirty="0">
              <a:latin typeface="Cambria"/>
              <a:cs typeface="Cambria"/>
            </a:endParaRPr>
          </a:p>
        </p:txBody>
      </p:sp>
      <p:pic>
        <p:nvPicPr>
          <p:cNvPr id="3074" name="Picture 2" descr="cigaret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3073706" cy="19940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310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238"/>
            <a:ext cx="8229600" cy="7998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California case study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39608"/>
            <a:ext cx="8229600" cy="5551516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ambria"/>
                <a:cs typeface="Cambria"/>
              </a:rPr>
              <a:t>E</a:t>
            </a:r>
            <a:r>
              <a:rPr lang="en-US" sz="2800" dirty="0" smtClean="0">
                <a:latin typeface="Cambria"/>
                <a:cs typeface="Cambria"/>
              </a:rPr>
              <a:t>fforts to control tobacco in California began in the 1970s, with the passage of laws that forbid smoking in certain public areas and required accommodation of nonsmokers</a:t>
            </a:r>
          </a:p>
          <a:p>
            <a:r>
              <a:rPr lang="en-US" sz="2800" dirty="0" smtClean="0">
                <a:latin typeface="Cambria"/>
                <a:cs typeface="Cambria"/>
              </a:rPr>
              <a:t>Subsequent approaches established the California Tobacco Control program, tobacco research institutions, and tobacco control efforts in 61 local public health departments</a:t>
            </a:r>
          </a:p>
        </p:txBody>
      </p:sp>
    </p:spTree>
    <p:extLst>
      <p:ext uri="{BB962C8B-B14F-4D97-AF65-F5344CB8AC3E}">
        <p14:creationId xmlns:p14="http://schemas.microsoft.com/office/powerpoint/2010/main" xmlns="" val="424634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"/>
                <a:cs typeface="Cambria"/>
              </a:rPr>
              <a:t>California case study--II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Cambria"/>
                <a:cs typeface="Cambria"/>
              </a:rPr>
              <a:t>In response to unchanged teen smoking rates, multiple initiatives were implemented, including anti-smoking advertisements, lawsuits against the tobacco industry, and increased tobacco taxes</a:t>
            </a:r>
          </a:p>
          <a:p>
            <a:r>
              <a:rPr lang="en-US" dirty="0" smtClean="0">
                <a:latin typeface="Cambria"/>
                <a:cs typeface="Cambria"/>
              </a:rPr>
              <a:t>Evaluation indicated reductions in smoking and lung cancer with exposure to the California Tobacco Control program</a:t>
            </a:r>
          </a:p>
          <a:p>
            <a:r>
              <a:rPr lang="en-US" dirty="0" smtClean="0">
                <a:latin typeface="Cambria"/>
                <a:cs typeface="Cambria"/>
              </a:rPr>
              <a:t>Although these strong efforts have made tobacco smoking rates in California among the lowest in the nation, more progress needs to be made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65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mbria"/>
                <a:cs typeface="Cambria"/>
              </a:rPr>
              <a:t>Figure 1. Age-specific prevalence of tobacco use in California, 1996-2008</a:t>
            </a:r>
            <a:endParaRPr lang="en-US" sz="3200" b="1" dirty="0">
              <a:latin typeface="Cambria"/>
              <a:cs typeface="Cambria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98357" y="1633169"/>
            <a:ext cx="8507285" cy="451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0370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078"/>
            <a:ext cx="8229600" cy="7998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Massachusetts case study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4728"/>
            <a:ext cx="7926636" cy="538871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ambria"/>
                <a:cs typeface="Cambria"/>
              </a:rPr>
              <a:t>Massachusetts Tobacco Cessation and Prevention Program (MTCP): Anti-tobacco program with goals to prevent smoking in youth, increase cessation rates among current smokers, prevent exposure to secondhand smoke, and eliminate tobacco-related disparities</a:t>
            </a:r>
            <a:endParaRPr lang="en-US" sz="2400" dirty="0">
              <a:latin typeface="Cambria"/>
              <a:cs typeface="Cambria"/>
            </a:endParaRPr>
          </a:p>
          <a:p>
            <a:r>
              <a:rPr lang="en-US" sz="2400" dirty="0" smtClean="0">
                <a:latin typeface="Cambria"/>
                <a:cs typeface="Cambria"/>
              </a:rPr>
              <a:t>In 1992, Massachusetts increased the state excise tax on cigarettes and allotted a portion of the revenue to fund MTCP</a:t>
            </a:r>
          </a:p>
        </p:txBody>
      </p:sp>
    </p:spTree>
    <p:extLst>
      <p:ext uri="{BB962C8B-B14F-4D97-AF65-F5344CB8AC3E}">
        <p14:creationId xmlns:p14="http://schemas.microsoft.com/office/powerpoint/2010/main" xmlns="" val="14360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"/>
                <a:cs typeface="Cambria"/>
              </a:rPr>
              <a:t>Massachusetts case study--II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MTCP has been successful, with marked decreases in adult and youth smoking prevalence rates and reductions in cigarette sales</a:t>
            </a:r>
          </a:p>
          <a:p>
            <a:r>
              <a:rPr lang="en-US" dirty="0" smtClean="0">
                <a:latin typeface="Cambria"/>
                <a:cs typeface="Cambria"/>
              </a:rPr>
              <a:t>A range of policies, informed by epidemiology, have led to significant progress in Massachusetts with regard to tobacco prevention and control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/>
                <a:cs typeface="Cambria"/>
              </a:rPr>
              <a:t>Figure 2. Massachusetts’ state smoking prevalence among youth, 2011</a:t>
            </a:r>
            <a:endParaRPr lang="en-US" sz="3200" b="1" dirty="0">
              <a:latin typeface="Cambria"/>
              <a:cs typeface="Cambria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847849"/>
            <a:ext cx="8229600" cy="436884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6139404"/>
            <a:ext cx="8229600" cy="718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 smtClean="0">
                <a:latin typeface="Cambria"/>
                <a:cs typeface="Cambria"/>
              </a:rPr>
              <a:t>Source: Youth Risk Behavior Surveillance System (YRBSS), 2011, and </a:t>
            </a:r>
            <a:r>
              <a:rPr lang="en-US" sz="1400" u="sng" dirty="0">
                <a:latin typeface="Cambria"/>
                <a:cs typeface="Cambria"/>
                <a:hlinkClick r:id="rId4"/>
              </a:rPr>
              <a:t>http://apps.nccd.cdc.gov/statesystem/HighlightReport/HighlightReport.aspx</a:t>
            </a:r>
            <a:r>
              <a:rPr lang="en-US" sz="1400" dirty="0">
                <a:latin typeface="Cambria"/>
                <a:cs typeface="Cambria"/>
              </a:rPr>
              <a:t> </a:t>
            </a:r>
            <a:r>
              <a:rPr lang="en-US" sz="1400" b="1" dirty="0" smtClean="0">
                <a:latin typeface="Cambria"/>
                <a:cs typeface="Cambria"/>
              </a:rPr>
              <a:t> </a:t>
            </a:r>
            <a:endParaRPr lang="en-US" sz="1400" b="1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463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078"/>
            <a:ext cx="8229600" cy="7998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Conclusion and lessons learned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1578"/>
            <a:ext cx="8229600" cy="3893254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mbria"/>
                <a:cs typeface="Cambria"/>
              </a:rPr>
              <a:t>The past five decades have allowed researchers to identify smoking as a leading cause of premature death and develop interventions to reduce risks</a:t>
            </a:r>
          </a:p>
          <a:p>
            <a:r>
              <a:rPr lang="en-US" sz="2800" dirty="0" smtClean="0">
                <a:latin typeface="Cambria"/>
                <a:cs typeface="Cambria"/>
              </a:rPr>
              <a:t>Evolution of interventions focused on individuals to structuring environments where people live</a:t>
            </a:r>
          </a:p>
          <a:p>
            <a:r>
              <a:rPr lang="en-US" sz="2800" dirty="0" smtClean="0">
                <a:latin typeface="Cambria"/>
                <a:cs typeface="Cambria"/>
              </a:rPr>
              <a:t>Transition of public health activities based largely on education and individual behavior to embrace an ecologic model has reduced tobacco use among youth</a:t>
            </a:r>
          </a:p>
        </p:txBody>
      </p:sp>
    </p:spTree>
    <p:extLst>
      <p:ext uri="{BB962C8B-B14F-4D97-AF65-F5344CB8AC3E}">
        <p14:creationId xmlns:p14="http://schemas.microsoft.com/office/powerpoint/2010/main" xmlns="" val="117500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078"/>
            <a:ext cx="8229600" cy="7998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Follow the scientific evidence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961" y="1255923"/>
            <a:ext cx="8058839" cy="3437264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mbria"/>
                <a:cs typeface="Cambria"/>
              </a:rPr>
              <a:t>No single study design or evidence hierarchy is useful in all situations</a:t>
            </a:r>
          </a:p>
          <a:p>
            <a:r>
              <a:rPr lang="en-US" sz="2800" dirty="0" smtClean="0">
                <a:latin typeface="Cambria"/>
                <a:cs typeface="Cambria"/>
              </a:rPr>
              <a:t>Epidemiology has a broad range of study designs and approaches, and the tools used for collecting and synthesizing evidence must be appropriate and feasible for the question being asked</a:t>
            </a:r>
          </a:p>
        </p:txBody>
      </p:sp>
      <p:pic>
        <p:nvPicPr>
          <p:cNvPr id="20482" name="Picture 2" descr="A photo collection of different types of tobacco products from: electronic cigarettes, cigars, pipe tobacco, dissolvables, and waterpipe tobacco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7994" y="4204379"/>
            <a:ext cx="3619500" cy="2409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417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448"/>
            <a:ext cx="8229600" cy="7998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Interventions must be tested and evidence summarized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7600"/>
            <a:ext cx="8229600" cy="3855906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mbria"/>
                <a:cs typeface="Cambria"/>
              </a:rPr>
              <a:t>Utilize epidemiologic criteria to strengthen conclusions about causal inferences</a:t>
            </a:r>
          </a:p>
          <a:p>
            <a:r>
              <a:rPr lang="en-US" sz="2800" dirty="0" smtClean="0">
                <a:latin typeface="Cambria"/>
                <a:cs typeface="Cambria"/>
              </a:rPr>
              <a:t>The Surgeon General Reports and the Community Guide illustrate the strengths and weaknesses of the main approaches to reviewing scientific evidence</a:t>
            </a:r>
          </a:p>
          <a:p>
            <a:r>
              <a:rPr lang="en-US" sz="2800" dirty="0" smtClean="0">
                <a:latin typeface="Cambria"/>
                <a:cs typeface="Cambria"/>
              </a:rPr>
              <a:t>In the absence of robust evidence, resources like the CDC’s best practices allow scaled coordinated action</a:t>
            </a:r>
          </a:p>
        </p:txBody>
      </p:sp>
    </p:spTree>
    <p:extLst>
      <p:ext uri="{BB962C8B-B14F-4D97-AF65-F5344CB8AC3E}">
        <p14:creationId xmlns:p14="http://schemas.microsoft.com/office/powerpoint/2010/main" xmlns="" val="69306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122"/>
            <a:ext cx="8229600" cy="7998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Enact policies and programs relevant to youth and engage multiple stakeholders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1578"/>
            <a:ext cx="8229600" cy="4360102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mbria"/>
                <a:cs typeface="Cambria"/>
              </a:rPr>
              <a:t>Long-term tobacco control must prevent initiation of smoking among youth</a:t>
            </a:r>
          </a:p>
          <a:p>
            <a:r>
              <a:rPr lang="en-US" sz="2800" dirty="0" smtClean="0">
                <a:latin typeface="Cambria"/>
                <a:cs typeface="Cambria"/>
              </a:rPr>
              <a:t>In the past few decades, there has been a concerted effort by social scientists, economists, and lawyers to change the environment around smokers</a:t>
            </a:r>
          </a:p>
          <a:p>
            <a:r>
              <a:rPr lang="en-US" sz="2800" dirty="0" smtClean="0">
                <a:latin typeface="Cambria"/>
                <a:cs typeface="Cambria"/>
              </a:rPr>
              <a:t>Interventions range from clean indoor air laws to increases in tobacco taxes and counter-advertising</a:t>
            </a:r>
          </a:p>
          <a:p>
            <a:r>
              <a:rPr lang="en-US" sz="2800" dirty="0" smtClean="0">
                <a:latin typeface="Cambria"/>
                <a:cs typeface="Cambria"/>
              </a:rPr>
              <a:t>Studies facilitated adoption and implementation of more effective programs and policies</a:t>
            </a:r>
          </a:p>
        </p:txBody>
      </p:sp>
    </p:spTree>
    <p:extLst>
      <p:ext uri="{BB962C8B-B14F-4D97-AF65-F5344CB8AC3E}">
        <p14:creationId xmlns:p14="http://schemas.microsoft.com/office/powerpoint/2010/main" xmlns="" val="228399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448"/>
            <a:ext cx="8229600" cy="7998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Introduction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251" y="1558518"/>
            <a:ext cx="9013749" cy="3594471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mbria"/>
                <a:cs typeface="Cambria"/>
              </a:rPr>
              <a:t>In this article, we explore the following topics:</a:t>
            </a:r>
          </a:p>
          <a:p>
            <a:pPr lvl="1"/>
            <a:r>
              <a:rPr lang="en-US" dirty="0" smtClean="0">
                <a:latin typeface="Cambria"/>
                <a:cs typeface="Cambria"/>
              </a:rPr>
              <a:t>History of youth tobacco control in the United States</a:t>
            </a:r>
          </a:p>
          <a:p>
            <a:pPr lvl="1"/>
            <a:r>
              <a:rPr lang="en-US" dirty="0" smtClean="0">
                <a:latin typeface="Cambria"/>
                <a:cs typeface="Cambria"/>
              </a:rPr>
              <a:t>The manner in which epidemiology and the related sciences have helped to understand the problem, assess the effectiveness of interventions, inform policy, and evaluate progress</a:t>
            </a:r>
          </a:p>
          <a:p>
            <a:pPr lvl="1"/>
            <a:endParaRPr lang="en-US" dirty="0" smtClean="0">
              <a:latin typeface="Cambria"/>
              <a:cs typeface="Cambria"/>
            </a:endParaRPr>
          </a:p>
          <a:p>
            <a:endParaRPr lang="en-US" sz="2800" dirty="0" smtClean="0">
              <a:latin typeface="Cambria"/>
              <a:cs typeface="Cambria"/>
            </a:endParaRPr>
          </a:p>
        </p:txBody>
      </p:sp>
      <p:pic>
        <p:nvPicPr>
          <p:cNvPr id="2050" name="Picture 2" descr="A little girl looking out the window of a moving car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500" y="4448174"/>
            <a:ext cx="3619500" cy="2409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8873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2796"/>
            <a:ext cx="8229600" cy="7998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Turn the tables on acceptable behavior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4564"/>
            <a:ext cx="8444430" cy="3161986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mbria"/>
                <a:cs typeface="Cambria"/>
              </a:rPr>
              <a:t>Innovative interventions led to changes in social norms, which transitioned from the “right” to smoke to the “right” to be unexposed to harmful tobacco</a:t>
            </a:r>
          </a:p>
          <a:p>
            <a:r>
              <a:rPr lang="en-US" sz="2800" dirty="0" smtClean="0">
                <a:latin typeface="Cambria"/>
                <a:cs typeface="Cambria"/>
              </a:rPr>
              <a:t>Epidemiologists and other stakeholders must continue to assure that effective strategies are implemented and evaluated</a:t>
            </a:r>
          </a:p>
        </p:txBody>
      </p:sp>
      <p:pic>
        <p:nvPicPr>
          <p:cNvPr id="17410" name="Picture 2" descr="woman's hands snapping a cigarette in hal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2583" y="4507710"/>
            <a:ext cx="2685881" cy="22522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4113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0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mbria"/>
                <a:cs typeface="Cambria"/>
              </a:rPr>
              <a:t>Table 1. Key roles of epidemiology in evidence-based policy</a:t>
            </a:r>
            <a:endParaRPr lang="en-US" sz="3200" b="1" dirty="0">
              <a:latin typeface="Cambria"/>
              <a:cs typeface="Cambria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96148399"/>
              </p:ext>
            </p:extLst>
          </p:nvPr>
        </p:nvGraphicFramePr>
        <p:xfrm>
          <a:off x="1125560" y="1417638"/>
          <a:ext cx="6934200" cy="5278738"/>
        </p:xfrm>
        <a:graphic>
          <a:graphicData uri="http://schemas.openxmlformats.org/presentationml/2006/ole">
            <p:oleObj spid="_x0000_s1040" name="Document" r:id="rId3" imgW="5638592" imgH="4292442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408820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078"/>
            <a:ext cx="8229600" cy="7998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Epidemiology of tobacco use in youth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096" y="1277958"/>
            <a:ext cx="7689774" cy="5166094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mbria"/>
                <a:cs typeface="Cambria"/>
              </a:rPr>
              <a:t>Although the epidemiology of tobacco use among youth has improved, it still remains a public health problem due to adolescence being the time when most smokers initiate</a:t>
            </a:r>
          </a:p>
          <a:p>
            <a:r>
              <a:rPr lang="en-US" sz="2800" dirty="0" smtClean="0">
                <a:latin typeface="Cambria"/>
                <a:cs typeface="Cambria"/>
              </a:rPr>
              <a:t>Tobacco use remains the single largest preventable cause of death and disease in the US</a:t>
            </a:r>
          </a:p>
          <a:p>
            <a:pPr>
              <a:buNone/>
            </a:pPr>
            <a:endParaRPr lang="en-US" sz="2400" dirty="0" smtClean="0">
              <a:latin typeface="Cambria"/>
              <a:cs typeface="Cambria"/>
            </a:endParaRPr>
          </a:p>
          <a:p>
            <a:endParaRPr lang="en-US" sz="2000" dirty="0" smtClean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37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mbria"/>
                <a:cs typeface="Cambria"/>
              </a:rPr>
              <a:t>Epidemiology of tobacco use in youth--II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Cambria"/>
                <a:cs typeface="Cambria"/>
              </a:rPr>
              <a:t>National surveys reveal significant racial and gender differences in smoking among adolescents</a:t>
            </a:r>
          </a:p>
          <a:p>
            <a:pPr lvl="1"/>
            <a:r>
              <a:rPr lang="en-US" sz="2000" dirty="0" smtClean="0">
                <a:latin typeface="Cambria"/>
                <a:cs typeface="Cambria"/>
              </a:rPr>
              <a:t>American Indian/Alaska Native adolescents have the highest prevalence of cigarette smoking</a:t>
            </a:r>
          </a:p>
          <a:p>
            <a:pPr lvl="1"/>
            <a:r>
              <a:rPr lang="en-US" sz="2000" dirty="0" smtClean="0">
                <a:latin typeface="Cambria"/>
                <a:cs typeface="Cambria"/>
              </a:rPr>
              <a:t>White and Hispanic adolescents  are more likely than their African American counterparts to be current or daily smokers and initiate smoking earlier</a:t>
            </a:r>
          </a:p>
          <a:p>
            <a:r>
              <a:rPr lang="en-US" sz="2400" dirty="0" smtClean="0">
                <a:latin typeface="Cambria"/>
                <a:cs typeface="Cambria"/>
              </a:rPr>
              <a:t>Further insight on tobacco use epidemiology can be used to prioritize problems, identify critical gaps and barriers, and inform selection and use of interventions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078"/>
            <a:ext cx="8229600" cy="7998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Historical background of youth smoking policies and programs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251" y="1334968"/>
            <a:ext cx="9013749" cy="538871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ambria"/>
                <a:cs typeface="Cambria"/>
              </a:rPr>
              <a:t>The 1964 Surgeon General’s Report identified factors such as socioeconomic status, parents’ smoking habits, and gaining status among peers as reasons why youth begin to smoke</a:t>
            </a:r>
          </a:p>
          <a:p>
            <a:r>
              <a:rPr lang="en-US" sz="2400" dirty="0" smtClean="0">
                <a:latin typeface="Cambria"/>
                <a:cs typeface="Cambria"/>
              </a:rPr>
              <a:t>Initial interventions, which focused on the consequences of smoking, demonstrated limited success</a:t>
            </a:r>
          </a:p>
          <a:p>
            <a:r>
              <a:rPr lang="en-US" sz="2400" dirty="0" smtClean="0">
                <a:latin typeface="Cambria"/>
                <a:cs typeface="Cambria"/>
              </a:rPr>
              <a:t>Social influence approach: Teach youth to reject social pressures that might push them to initiate tobacco use</a:t>
            </a:r>
          </a:p>
        </p:txBody>
      </p:sp>
    </p:spTree>
    <p:extLst>
      <p:ext uri="{BB962C8B-B14F-4D97-AF65-F5344CB8AC3E}">
        <p14:creationId xmlns:p14="http://schemas.microsoft.com/office/powerpoint/2010/main" xmlns="" val="56195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Cambria"/>
                <a:cs typeface="Cambria"/>
              </a:rPr>
              <a:t>Historical background of youth smoking policies and programs--II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mbria"/>
                <a:cs typeface="Cambria"/>
              </a:rPr>
              <a:t>The 1994 Surgeon General’s Report focused on populations and communities rather than individuals</a:t>
            </a:r>
          </a:p>
          <a:p>
            <a:pPr lvl="1"/>
            <a:r>
              <a:rPr lang="en-US" sz="2400" dirty="0" smtClean="0">
                <a:latin typeface="Cambria"/>
                <a:cs typeface="Cambria"/>
              </a:rPr>
              <a:t>American Stop Smoking Intervention Study for Cancer Prevention (ASSIST): State health departments changed economic, social, and cultural environmental factors to discourage youth from smoking</a:t>
            </a:r>
          </a:p>
          <a:p>
            <a:pPr lvl="1"/>
            <a:r>
              <a:rPr lang="en-US" sz="2400" dirty="0" smtClean="0">
                <a:latin typeface="Cambria"/>
                <a:cs typeface="Cambria"/>
              </a:rPr>
              <a:t>Motivated by accumulation of epidemiologic evidence and a greater recognition that secondhand smoke was dangerous to nonsmokers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806"/>
            <a:ext cx="8229600" cy="79985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mbria"/>
                <a:cs typeface="Cambria"/>
              </a:rPr>
              <a:t>Evaluation of interventions</a:t>
            </a:r>
            <a:endParaRPr lang="en-US" sz="4000" b="1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063" y="1200839"/>
            <a:ext cx="7992737" cy="519724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ambria"/>
                <a:cs typeface="Cambria"/>
              </a:rPr>
              <a:t>Evaluation offers evidence regarding the need for, and the quality and effectiveness of, a range of interventions aimed at preventing tobacco use</a:t>
            </a:r>
          </a:p>
          <a:p>
            <a:r>
              <a:rPr lang="en-US" sz="2400" dirty="0" smtClean="0">
                <a:latin typeface="Cambria"/>
                <a:cs typeface="Cambria"/>
              </a:rPr>
              <a:t>Measurement is accomplished through public health surveillance (collection, analysis, and interpretation of outcome-specific health data)</a:t>
            </a:r>
          </a:p>
          <a:p>
            <a:pPr lvl="1"/>
            <a:r>
              <a:rPr lang="en-US" sz="2400" dirty="0" smtClean="0">
                <a:latin typeface="Cambria"/>
                <a:cs typeface="Cambria"/>
              </a:rPr>
              <a:t>Surveillance systems allow progress in addressing tobacco use among youth to be tracked at state and local levels</a:t>
            </a:r>
          </a:p>
          <a:p>
            <a:pPr lvl="1"/>
            <a:r>
              <a:rPr lang="en-US" sz="2400" dirty="0" smtClean="0">
                <a:latin typeface="Cambria"/>
                <a:cs typeface="Cambria"/>
              </a:rPr>
              <a:t>Epidemiologic data can estimate which population groups and geographic regions are affected by tobacco use</a:t>
            </a:r>
            <a:r>
              <a:rPr lang="en-US" sz="2000" dirty="0" smtClean="0">
                <a:latin typeface="Cambria"/>
                <a:cs typeface="Cambri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29724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mbria"/>
                <a:cs typeface="Cambria"/>
              </a:rPr>
              <a:t>Evaluation of interventions--II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mbria"/>
                <a:cs typeface="Cambria"/>
              </a:rPr>
              <a:t>Effective interventions for youth include raising tobacco prices, smoke-free air laws, and intensive mass media campaigns </a:t>
            </a:r>
          </a:p>
          <a:p>
            <a:r>
              <a:rPr lang="en-US" dirty="0" smtClean="0">
                <a:latin typeface="Cambria"/>
                <a:cs typeface="Cambria"/>
              </a:rPr>
              <a:t>Family Smoking Prevention and Tobacco Control Act: FDA can regulate tobacco products to help combat youth smoking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1109</Words>
  <Application>Microsoft Office PowerPoint</Application>
  <PresentationFormat>On-screen Show (4:3)</PresentationFormat>
  <Paragraphs>73</Paragraphs>
  <Slides>20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Document</vt:lpstr>
      <vt:lpstr>The role of epidemiology in evidence-based policy making: a case study of tobacco use in youth</vt:lpstr>
      <vt:lpstr>Introduction</vt:lpstr>
      <vt:lpstr>Table 1. Key roles of epidemiology in evidence-based policy</vt:lpstr>
      <vt:lpstr>Epidemiology of tobacco use in youth</vt:lpstr>
      <vt:lpstr>Epidemiology of tobacco use in youth--II</vt:lpstr>
      <vt:lpstr>Historical background of youth smoking policies and programs</vt:lpstr>
      <vt:lpstr>Historical background of youth smoking policies and programs--II</vt:lpstr>
      <vt:lpstr>Evaluation of interventions</vt:lpstr>
      <vt:lpstr>Evaluation of interventions--II</vt:lpstr>
      <vt:lpstr>California case study</vt:lpstr>
      <vt:lpstr>California case study--II</vt:lpstr>
      <vt:lpstr>Figure 1. Age-specific prevalence of tobacco use in California, 1996-2008</vt:lpstr>
      <vt:lpstr>Massachusetts case study</vt:lpstr>
      <vt:lpstr>Massachusetts case study--II</vt:lpstr>
      <vt:lpstr>Figure 2. Massachusetts’ state smoking prevalence among youth, 2011</vt:lpstr>
      <vt:lpstr>Conclusion and lessons learned</vt:lpstr>
      <vt:lpstr>Follow the scientific evidence</vt:lpstr>
      <vt:lpstr>Interventions must be tested and evidence summarized</vt:lpstr>
      <vt:lpstr>Enact policies and programs relevant to youth and engage multiple stakeholders</vt:lpstr>
      <vt:lpstr>Turn the tables on acceptable behavior</vt:lpstr>
    </vt:vector>
  </TitlesOfParts>
  <Company>University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epidemiology in evidence-based policy making: a case study of tobacco use in youth</dc:title>
  <dc:creator>Nazleen Khan</dc:creator>
  <cp:lastModifiedBy>OliviaHome</cp:lastModifiedBy>
  <cp:revision>51</cp:revision>
  <dcterms:created xsi:type="dcterms:W3CDTF">2014-07-23T00:43:46Z</dcterms:created>
  <dcterms:modified xsi:type="dcterms:W3CDTF">2015-03-14T11:18:18Z</dcterms:modified>
</cp:coreProperties>
</file>